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8" r:id="rId4"/>
    <p:sldId id="262" r:id="rId5"/>
    <p:sldId id="263" r:id="rId6"/>
    <p:sldId id="266" r:id="rId7"/>
    <p:sldId id="258" r:id="rId8"/>
    <p:sldId id="259" r:id="rId9"/>
    <p:sldId id="260" r:id="rId10"/>
    <p:sldId id="261" r:id="rId11"/>
    <p:sldId id="264" r:id="rId12"/>
    <p:sldId id="298" r:id="rId13"/>
    <p:sldId id="299" r:id="rId14"/>
    <p:sldId id="300" r:id="rId15"/>
    <p:sldId id="301" r:id="rId16"/>
    <p:sldId id="303" r:id="rId17"/>
    <p:sldId id="304" r:id="rId18"/>
    <p:sldId id="305" r:id="rId19"/>
    <p:sldId id="306" r:id="rId20"/>
    <p:sldId id="307" r:id="rId21"/>
    <p:sldId id="278" r:id="rId22"/>
    <p:sldId id="270" r:id="rId23"/>
    <p:sldId id="279" r:id="rId24"/>
    <p:sldId id="280" r:id="rId25"/>
    <p:sldId id="281" r:id="rId26"/>
    <p:sldId id="283" r:id="rId27"/>
    <p:sldId id="282" r:id="rId28"/>
    <p:sldId id="284" r:id="rId29"/>
    <p:sldId id="285" r:id="rId30"/>
    <p:sldId id="286" r:id="rId31"/>
    <p:sldId id="287" r:id="rId32"/>
    <p:sldId id="288" r:id="rId33"/>
    <p:sldId id="289" r:id="rId34"/>
    <p:sldId id="290" r:id="rId35"/>
    <p:sldId id="291" r:id="rId36"/>
    <p:sldId id="292" r:id="rId37"/>
    <p:sldId id="309" r:id="rId38"/>
    <p:sldId id="308" r:id="rId39"/>
    <p:sldId id="310" r:id="rId40"/>
    <p:sldId id="26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81" d="100"/>
          <a:sy n="81" d="100"/>
        </p:scale>
        <p:origin x="90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F911C-5157-4911-BC62-0757799ADB13}"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IN"/>
        </a:p>
      </dgm:t>
    </dgm:pt>
    <dgm:pt modelId="{678AAF6E-9982-4582-9BF3-2B4962515FAA}">
      <dgm:prSet phldrT="[Text]" custT="1"/>
      <dgm:spPr/>
      <dgm:t>
        <a:bodyPr/>
        <a:lstStyle/>
        <a:p>
          <a:r>
            <a:rPr lang="en-US" sz="1600" dirty="0"/>
            <a:t>Limited Lag Data</a:t>
          </a:r>
          <a:endParaRPr lang="en-IN" sz="1600" dirty="0"/>
        </a:p>
      </dgm:t>
    </dgm:pt>
    <dgm:pt modelId="{4B44F6C2-0CCB-433A-A5B5-665CB7900DEC}" type="parTrans" cxnId="{5BCB5D16-0797-46FE-9AED-B8912AB01A23}">
      <dgm:prSet/>
      <dgm:spPr/>
      <dgm:t>
        <a:bodyPr/>
        <a:lstStyle/>
        <a:p>
          <a:endParaRPr lang="en-IN"/>
        </a:p>
      </dgm:t>
    </dgm:pt>
    <dgm:pt modelId="{09BCAE90-A850-4DB1-9059-A2D91C8D61ED}" type="sibTrans" cxnId="{5BCB5D16-0797-46FE-9AED-B8912AB01A23}">
      <dgm:prSet/>
      <dgm:spPr/>
      <dgm:t>
        <a:bodyPr/>
        <a:lstStyle/>
        <a:p>
          <a:endParaRPr lang="en-IN"/>
        </a:p>
      </dgm:t>
    </dgm:pt>
    <dgm:pt modelId="{EDE2F768-0ADC-4AF4-ACC9-7AF9A65C2C20}">
      <dgm:prSet phldrT="[Text]" custT="1"/>
      <dgm:spPr/>
      <dgm:t>
        <a:bodyPr/>
        <a:lstStyle/>
        <a:p>
          <a:r>
            <a:rPr lang="en-US" sz="1600" dirty="0"/>
            <a:t>Time Series Data Exclusion</a:t>
          </a:r>
          <a:endParaRPr lang="en-IN" sz="1600" dirty="0"/>
        </a:p>
      </dgm:t>
    </dgm:pt>
    <dgm:pt modelId="{553869C1-5D2D-47B2-B780-2B5FD431B131}" type="parTrans" cxnId="{5353AF7F-EA7E-4E98-B5BC-9FA0239BC898}">
      <dgm:prSet/>
      <dgm:spPr/>
      <dgm:t>
        <a:bodyPr/>
        <a:lstStyle/>
        <a:p>
          <a:endParaRPr lang="en-IN"/>
        </a:p>
      </dgm:t>
    </dgm:pt>
    <dgm:pt modelId="{A0AFCA66-856B-49EF-8ABB-1ECCF96DE4E6}" type="sibTrans" cxnId="{5353AF7F-EA7E-4E98-B5BC-9FA0239BC898}">
      <dgm:prSet/>
      <dgm:spPr/>
      <dgm:t>
        <a:bodyPr/>
        <a:lstStyle/>
        <a:p>
          <a:endParaRPr lang="en-IN"/>
        </a:p>
      </dgm:t>
    </dgm:pt>
    <dgm:pt modelId="{1E21214D-E9BB-42BA-B602-DF0ACB8B2822}">
      <dgm:prSet phldrT="[Text]" custT="1"/>
      <dgm:spPr/>
      <dgm:t>
        <a:bodyPr/>
        <a:lstStyle/>
        <a:p>
          <a:r>
            <a:rPr lang="en-US" sz="1600" dirty="0"/>
            <a:t>Insufficient Shelf-Life Prediction</a:t>
          </a:r>
          <a:endParaRPr lang="en-IN" sz="1600" dirty="0"/>
        </a:p>
      </dgm:t>
    </dgm:pt>
    <dgm:pt modelId="{FE3EA0D2-6097-457C-BB6C-2C32ABD63138}" type="parTrans" cxnId="{6AF817DF-2689-4AAA-B181-0C3CA3B459C9}">
      <dgm:prSet/>
      <dgm:spPr/>
      <dgm:t>
        <a:bodyPr/>
        <a:lstStyle/>
        <a:p>
          <a:endParaRPr lang="en-IN"/>
        </a:p>
      </dgm:t>
    </dgm:pt>
    <dgm:pt modelId="{AE6D8A4E-EC43-4EC0-8913-E3A94284DFB6}" type="sibTrans" cxnId="{6AF817DF-2689-4AAA-B181-0C3CA3B459C9}">
      <dgm:prSet/>
      <dgm:spPr/>
      <dgm:t>
        <a:bodyPr/>
        <a:lstStyle/>
        <a:p>
          <a:endParaRPr lang="en-IN"/>
        </a:p>
      </dgm:t>
    </dgm:pt>
    <dgm:pt modelId="{55A1FEA4-C51B-459E-BF9A-88E32EB9CF9D}">
      <dgm:prSet phldrT="[Text]" custT="1"/>
      <dgm:spPr/>
      <dgm:t>
        <a:bodyPr/>
        <a:lstStyle/>
        <a:p>
          <a:r>
            <a:rPr lang="en-US" sz="1600" dirty="0"/>
            <a:t>Insufficient Forecasting Techniques</a:t>
          </a:r>
          <a:endParaRPr lang="en-IN" sz="1600" dirty="0"/>
        </a:p>
      </dgm:t>
    </dgm:pt>
    <dgm:pt modelId="{290C6DD1-0AD4-45DE-A318-6669FB29AC65}" type="parTrans" cxnId="{B73E3F91-3395-4536-88E3-C3F60DAA7DBF}">
      <dgm:prSet/>
      <dgm:spPr/>
      <dgm:t>
        <a:bodyPr/>
        <a:lstStyle/>
        <a:p>
          <a:endParaRPr lang="en-IN"/>
        </a:p>
      </dgm:t>
    </dgm:pt>
    <dgm:pt modelId="{686EBDF3-40B3-4D00-AD3E-077912485308}" type="sibTrans" cxnId="{B73E3F91-3395-4536-88E3-C3F60DAA7DBF}">
      <dgm:prSet/>
      <dgm:spPr/>
      <dgm:t>
        <a:bodyPr/>
        <a:lstStyle/>
        <a:p>
          <a:endParaRPr lang="en-IN"/>
        </a:p>
      </dgm:t>
    </dgm:pt>
    <dgm:pt modelId="{525C5329-E192-4828-B111-2888F0911B39}" type="pres">
      <dgm:prSet presAssocID="{613F911C-5157-4911-BC62-0757799ADB13}" presName="Name0" presStyleCnt="0">
        <dgm:presLayoutVars>
          <dgm:dir/>
          <dgm:resizeHandles val="exact"/>
        </dgm:presLayoutVars>
      </dgm:prSet>
      <dgm:spPr/>
    </dgm:pt>
    <dgm:pt modelId="{7E073A9E-5F60-45E1-98F5-BF4626F9D6EF}" type="pres">
      <dgm:prSet presAssocID="{678AAF6E-9982-4582-9BF3-2B4962515FAA}" presName="compNode" presStyleCnt="0"/>
      <dgm:spPr/>
    </dgm:pt>
    <dgm:pt modelId="{4C3B549B-F3C0-4A9E-8362-4D71D6A9601E}" type="pres">
      <dgm:prSet presAssocID="{678AAF6E-9982-4582-9BF3-2B4962515FAA}" presName="pictRect" presStyleLbl="node1" presStyleIdx="0" presStyleCnt="4"/>
      <dgm:spPr>
        <a:blipFill>
          <a:blip xmlns:r="http://schemas.openxmlformats.org/officeDocument/2006/relationships" r:embed="rId1"/>
          <a:srcRect/>
          <a:stretch>
            <a:fillRect l="-18000" r="-18000"/>
          </a:stretch>
        </a:blipFill>
      </dgm:spPr>
    </dgm:pt>
    <dgm:pt modelId="{EDCB22A1-71F4-4DD2-B26E-6611808D7285}" type="pres">
      <dgm:prSet presAssocID="{678AAF6E-9982-4582-9BF3-2B4962515FAA}" presName="textRect" presStyleLbl="revTx" presStyleIdx="0" presStyleCnt="4">
        <dgm:presLayoutVars>
          <dgm:bulletEnabled val="1"/>
        </dgm:presLayoutVars>
      </dgm:prSet>
      <dgm:spPr/>
    </dgm:pt>
    <dgm:pt modelId="{581FD88C-B55B-47F3-B0C1-87518E84E121}" type="pres">
      <dgm:prSet presAssocID="{09BCAE90-A850-4DB1-9059-A2D91C8D61ED}" presName="sibTrans" presStyleLbl="sibTrans2D1" presStyleIdx="0" presStyleCnt="0"/>
      <dgm:spPr/>
    </dgm:pt>
    <dgm:pt modelId="{1A5E4BE1-7E4D-49FC-BC3B-6773A309EF2A}" type="pres">
      <dgm:prSet presAssocID="{EDE2F768-0ADC-4AF4-ACC9-7AF9A65C2C20}" presName="compNode" presStyleCnt="0"/>
      <dgm:spPr/>
    </dgm:pt>
    <dgm:pt modelId="{9937AD6D-E481-49A9-98AF-D5C72A9E2292}" type="pres">
      <dgm:prSet presAssocID="{EDE2F768-0ADC-4AF4-ACC9-7AF9A65C2C20}" presName="pictRect" presStyleLbl="node1" presStyleIdx="1" presStyleCnt="4"/>
      <dgm:spPr>
        <a:blipFill>
          <a:blip xmlns:r="http://schemas.openxmlformats.org/officeDocument/2006/relationships" r:embed="rId2"/>
          <a:srcRect/>
          <a:stretch>
            <a:fillRect l="-2000" r="-2000"/>
          </a:stretch>
        </a:blipFill>
      </dgm:spPr>
    </dgm:pt>
    <dgm:pt modelId="{E932ADE1-1912-40E0-B481-3D33ED9C59EF}" type="pres">
      <dgm:prSet presAssocID="{EDE2F768-0ADC-4AF4-ACC9-7AF9A65C2C20}" presName="textRect" presStyleLbl="revTx" presStyleIdx="1" presStyleCnt="4">
        <dgm:presLayoutVars>
          <dgm:bulletEnabled val="1"/>
        </dgm:presLayoutVars>
      </dgm:prSet>
      <dgm:spPr/>
    </dgm:pt>
    <dgm:pt modelId="{A226EA5B-8578-43BC-85B5-7F8A3EDFFD58}" type="pres">
      <dgm:prSet presAssocID="{A0AFCA66-856B-49EF-8ABB-1ECCF96DE4E6}" presName="sibTrans" presStyleLbl="sibTrans2D1" presStyleIdx="0" presStyleCnt="0"/>
      <dgm:spPr/>
    </dgm:pt>
    <dgm:pt modelId="{1E1A1A13-00E0-4681-945B-5F1199549899}" type="pres">
      <dgm:prSet presAssocID="{1E21214D-E9BB-42BA-B602-DF0ACB8B2822}" presName="compNode" presStyleCnt="0"/>
      <dgm:spPr/>
    </dgm:pt>
    <dgm:pt modelId="{EBE38263-4DCA-49BE-AC48-B81863B4B116}" type="pres">
      <dgm:prSet presAssocID="{1E21214D-E9BB-42BA-B602-DF0ACB8B2822}"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dgm:spPr>
    </dgm:pt>
    <dgm:pt modelId="{CF914CDE-6116-417F-9ECF-9ED91906940E}" type="pres">
      <dgm:prSet presAssocID="{1E21214D-E9BB-42BA-B602-DF0ACB8B2822}" presName="textRect" presStyleLbl="revTx" presStyleIdx="2" presStyleCnt="4">
        <dgm:presLayoutVars>
          <dgm:bulletEnabled val="1"/>
        </dgm:presLayoutVars>
      </dgm:prSet>
      <dgm:spPr/>
    </dgm:pt>
    <dgm:pt modelId="{BB0828F6-1C41-424E-A0DC-B059E28EF85C}" type="pres">
      <dgm:prSet presAssocID="{AE6D8A4E-EC43-4EC0-8913-E3A94284DFB6}" presName="sibTrans" presStyleLbl="sibTrans2D1" presStyleIdx="0" presStyleCnt="0"/>
      <dgm:spPr/>
    </dgm:pt>
    <dgm:pt modelId="{B9680984-CF6D-4FEC-84D3-01049223B318}" type="pres">
      <dgm:prSet presAssocID="{55A1FEA4-C51B-459E-BF9A-88E32EB9CF9D}" presName="compNode" presStyleCnt="0"/>
      <dgm:spPr/>
    </dgm:pt>
    <dgm:pt modelId="{161399D6-9D91-4432-B965-A5C2464020D1}" type="pres">
      <dgm:prSet presAssocID="{55A1FEA4-C51B-459E-BF9A-88E32EB9CF9D}"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8000" r="-18000"/>
          </a:stretch>
        </a:blipFill>
      </dgm:spPr>
    </dgm:pt>
    <dgm:pt modelId="{AD1386A8-DF20-431D-8822-65AFAC291B14}" type="pres">
      <dgm:prSet presAssocID="{55A1FEA4-C51B-459E-BF9A-88E32EB9CF9D}" presName="textRect" presStyleLbl="revTx" presStyleIdx="3" presStyleCnt="4">
        <dgm:presLayoutVars>
          <dgm:bulletEnabled val="1"/>
        </dgm:presLayoutVars>
      </dgm:prSet>
      <dgm:spPr/>
    </dgm:pt>
  </dgm:ptLst>
  <dgm:cxnLst>
    <dgm:cxn modelId="{48EA030E-612B-4220-91F4-1FF00DB80692}" type="presOf" srcId="{A0AFCA66-856B-49EF-8ABB-1ECCF96DE4E6}" destId="{A226EA5B-8578-43BC-85B5-7F8A3EDFFD58}" srcOrd="0" destOrd="0" presId="urn:microsoft.com/office/officeart/2005/8/layout/pList1"/>
    <dgm:cxn modelId="{5BCB5D16-0797-46FE-9AED-B8912AB01A23}" srcId="{613F911C-5157-4911-BC62-0757799ADB13}" destId="{678AAF6E-9982-4582-9BF3-2B4962515FAA}" srcOrd="0" destOrd="0" parTransId="{4B44F6C2-0CCB-433A-A5B5-665CB7900DEC}" sibTransId="{09BCAE90-A850-4DB1-9059-A2D91C8D61ED}"/>
    <dgm:cxn modelId="{8C7A1B6C-FFED-42FE-A571-506D96600547}" type="presOf" srcId="{613F911C-5157-4911-BC62-0757799ADB13}" destId="{525C5329-E192-4828-B111-2888F0911B39}" srcOrd="0" destOrd="0" presId="urn:microsoft.com/office/officeart/2005/8/layout/pList1"/>
    <dgm:cxn modelId="{4995E54F-15BF-4F91-9BDD-7D732071790E}" type="presOf" srcId="{678AAF6E-9982-4582-9BF3-2B4962515FAA}" destId="{EDCB22A1-71F4-4DD2-B26E-6611808D7285}" srcOrd="0" destOrd="0" presId="urn:microsoft.com/office/officeart/2005/8/layout/pList1"/>
    <dgm:cxn modelId="{2B8B285A-FA18-4C52-8C18-7026CBE2CF9F}" type="presOf" srcId="{EDE2F768-0ADC-4AF4-ACC9-7AF9A65C2C20}" destId="{E932ADE1-1912-40E0-B481-3D33ED9C59EF}" srcOrd="0" destOrd="0" presId="urn:microsoft.com/office/officeart/2005/8/layout/pList1"/>
    <dgm:cxn modelId="{5353AF7F-EA7E-4E98-B5BC-9FA0239BC898}" srcId="{613F911C-5157-4911-BC62-0757799ADB13}" destId="{EDE2F768-0ADC-4AF4-ACC9-7AF9A65C2C20}" srcOrd="1" destOrd="0" parTransId="{553869C1-5D2D-47B2-B780-2B5FD431B131}" sibTransId="{A0AFCA66-856B-49EF-8ABB-1ECCF96DE4E6}"/>
    <dgm:cxn modelId="{B73E3F91-3395-4536-88E3-C3F60DAA7DBF}" srcId="{613F911C-5157-4911-BC62-0757799ADB13}" destId="{55A1FEA4-C51B-459E-BF9A-88E32EB9CF9D}" srcOrd="3" destOrd="0" parTransId="{290C6DD1-0AD4-45DE-A318-6669FB29AC65}" sibTransId="{686EBDF3-40B3-4D00-AD3E-077912485308}"/>
    <dgm:cxn modelId="{B247D1A9-1797-4A03-87B5-E29240844763}" type="presOf" srcId="{09BCAE90-A850-4DB1-9059-A2D91C8D61ED}" destId="{581FD88C-B55B-47F3-B0C1-87518E84E121}" srcOrd="0" destOrd="0" presId="urn:microsoft.com/office/officeart/2005/8/layout/pList1"/>
    <dgm:cxn modelId="{D519F2C7-4EAD-4F17-8478-F53E91217C2E}" type="presOf" srcId="{AE6D8A4E-EC43-4EC0-8913-E3A94284DFB6}" destId="{BB0828F6-1C41-424E-A0DC-B059E28EF85C}" srcOrd="0" destOrd="0" presId="urn:microsoft.com/office/officeart/2005/8/layout/pList1"/>
    <dgm:cxn modelId="{6AF817DF-2689-4AAA-B181-0C3CA3B459C9}" srcId="{613F911C-5157-4911-BC62-0757799ADB13}" destId="{1E21214D-E9BB-42BA-B602-DF0ACB8B2822}" srcOrd="2" destOrd="0" parTransId="{FE3EA0D2-6097-457C-BB6C-2C32ABD63138}" sibTransId="{AE6D8A4E-EC43-4EC0-8913-E3A94284DFB6}"/>
    <dgm:cxn modelId="{86586BEB-8981-46DA-94E6-03E3F63C2FE5}" type="presOf" srcId="{55A1FEA4-C51B-459E-BF9A-88E32EB9CF9D}" destId="{AD1386A8-DF20-431D-8822-65AFAC291B14}" srcOrd="0" destOrd="0" presId="urn:microsoft.com/office/officeart/2005/8/layout/pList1"/>
    <dgm:cxn modelId="{5272E4FF-E5A3-46C1-9C2E-B4B4F61E98B2}" type="presOf" srcId="{1E21214D-E9BB-42BA-B602-DF0ACB8B2822}" destId="{CF914CDE-6116-417F-9ECF-9ED91906940E}" srcOrd="0" destOrd="0" presId="urn:microsoft.com/office/officeart/2005/8/layout/pList1"/>
    <dgm:cxn modelId="{9DD3EEC2-AC55-49D3-B405-52C928FB8796}" type="presParOf" srcId="{525C5329-E192-4828-B111-2888F0911B39}" destId="{7E073A9E-5F60-45E1-98F5-BF4626F9D6EF}" srcOrd="0" destOrd="0" presId="urn:microsoft.com/office/officeart/2005/8/layout/pList1"/>
    <dgm:cxn modelId="{FDF5A11D-7A10-410D-B542-BF4E16450455}" type="presParOf" srcId="{7E073A9E-5F60-45E1-98F5-BF4626F9D6EF}" destId="{4C3B549B-F3C0-4A9E-8362-4D71D6A9601E}" srcOrd="0" destOrd="0" presId="urn:microsoft.com/office/officeart/2005/8/layout/pList1"/>
    <dgm:cxn modelId="{EA2DBEFD-8D1B-4E41-9B61-D5E001615255}" type="presParOf" srcId="{7E073A9E-5F60-45E1-98F5-BF4626F9D6EF}" destId="{EDCB22A1-71F4-4DD2-B26E-6611808D7285}" srcOrd="1" destOrd="0" presId="urn:microsoft.com/office/officeart/2005/8/layout/pList1"/>
    <dgm:cxn modelId="{31AA5635-FC86-4F56-8E4B-155717B11BE5}" type="presParOf" srcId="{525C5329-E192-4828-B111-2888F0911B39}" destId="{581FD88C-B55B-47F3-B0C1-87518E84E121}" srcOrd="1" destOrd="0" presId="urn:microsoft.com/office/officeart/2005/8/layout/pList1"/>
    <dgm:cxn modelId="{2A482CAD-0D26-40D8-B075-DDA476B7327B}" type="presParOf" srcId="{525C5329-E192-4828-B111-2888F0911B39}" destId="{1A5E4BE1-7E4D-49FC-BC3B-6773A309EF2A}" srcOrd="2" destOrd="0" presId="urn:microsoft.com/office/officeart/2005/8/layout/pList1"/>
    <dgm:cxn modelId="{35BC2DDF-EC22-4DE6-94B6-D5F87CAA4988}" type="presParOf" srcId="{1A5E4BE1-7E4D-49FC-BC3B-6773A309EF2A}" destId="{9937AD6D-E481-49A9-98AF-D5C72A9E2292}" srcOrd="0" destOrd="0" presId="urn:microsoft.com/office/officeart/2005/8/layout/pList1"/>
    <dgm:cxn modelId="{0E589103-56C7-4698-BC4A-FC6A0BC791AF}" type="presParOf" srcId="{1A5E4BE1-7E4D-49FC-BC3B-6773A309EF2A}" destId="{E932ADE1-1912-40E0-B481-3D33ED9C59EF}" srcOrd="1" destOrd="0" presId="urn:microsoft.com/office/officeart/2005/8/layout/pList1"/>
    <dgm:cxn modelId="{6CE13EC0-B85E-4E42-ADD3-FE325EE1B022}" type="presParOf" srcId="{525C5329-E192-4828-B111-2888F0911B39}" destId="{A226EA5B-8578-43BC-85B5-7F8A3EDFFD58}" srcOrd="3" destOrd="0" presId="urn:microsoft.com/office/officeart/2005/8/layout/pList1"/>
    <dgm:cxn modelId="{525C932E-C803-4CF9-8731-9AAC0DEA3524}" type="presParOf" srcId="{525C5329-E192-4828-B111-2888F0911B39}" destId="{1E1A1A13-00E0-4681-945B-5F1199549899}" srcOrd="4" destOrd="0" presId="urn:microsoft.com/office/officeart/2005/8/layout/pList1"/>
    <dgm:cxn modelId="{E08F336A-4816-44A3-AEF8-71E5109E20E4}" type="presParOf" srcId="{1E1A1A13-00E0-4681-945B-5F1199549899}" destId="{EBE38263-4DCA-49BE-AC48-B81863B4B116}" srcOrd="0" destOrd="0" presId="urn:microsoft.com/office/officeart/2005/8/layout/pList1"/>
    <dgm:cxn modelId="{78E7BDDA-050E-4CDC-8425-6D974F9D241D}" type="presParOf" srcId="{1E1A1A13-00E0-4681-945B-5F1199549899}" destId="{CF914CDE-6116-417F-9ECF-9ED91906940E}" srcOrd="1" destOrd="0" presId="urn:microsoft.com/office/officeart/2005/8/layout/pList1"/>
    <dgm:cxn modelId="{61D40103-36A1-4C4C-9992-8F8B7D67B8F3}" type="presParOf" srcId="{525C5329-E192-4828-B111-2888F0911B39}" destId="{BB0828F6-1C41-424E-A0DC-B059E28EF85C}" srcOrd="5" destOrd="0" presId="urn:microsoft.com/office/officeart/2005/8/layout/pList1"/>
    <dgm:cxn modelId="{63FD8000-49E6-400F-B88D-C9AFDC458622}" type="presParOf" srcId="{525C5329-E192-4828-B111-2888F0911B39}" destId="{B9680984-CF6D-4FEC-84D3-01049223B318}" srcOrd="6" destOrd="0" presId="urn:microsoft.com/office/officeart/2005/8/layout/pList1"/>
    <dgm:cxn modelId="{DD045952-A09A-481E-9AF8-3BAF73633A00}" type="presParOf" srcId="{B9680984-CF6D-4FEC-84D3-01049223B318}" destId="{161399D6-9D91-4432-B965-A5C2464020D1}" srcOrd="0" destOrd="0" presId="urn:microsoft.com/office/officeart/2005/8/layout/pList1"/>
    <dgm:cxn modelId="{5EF9084D-536C-4455-8EB6-F48E4297477D}" type="presParOf" srcId="{B9680984-CF6D-4FEC-84D3-01049223B318}" destId="{AD1386A8-DF20-431D-8822-65AFAC291B1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B549B-F3C0-4A9E-8362-4D71D6A9601E}">
      <dsp:nvSpPr>
        <dsp:cNvPr id="0" name=""/>
        <dsp:cNvSpPr/>
      </dsp:nvSpPr>
      <dsp:spPr>
        <a:xfrm>
          <a:off x="5379" y="1099519"/>
          <a:ext cx="2560197" cy="1763976"/>
        </a:xfrm>
        <a:prstGeom prst="roundRect">
          <a:avLst/>
        </a:prstGeom>
        <a:blipFill>
          <a:blip xmlns:r="http://schemas.openxmlformats.org/officeDocument/2006/relationships" r:embed="rId1"/>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B22A1-71F4-4DD2-B26E-6611808D7285}">
      <dsp:nvSpPr>
        <dsp:cNvPr id="0" name=""/>
        <dsp:cNvSpPr/>
      </dsp:nvSpPr>
      <dsp:spPr>
        <a:xfrm>
          <a:off x="5379" y="2863495"/>
          <a:ext cx="2560197" cy="949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Limited Lag Data</a:t>
          </a:r>
          <a:endParaRPr lang="en-IN" sz="1600" kern="1200" dirty="0"/>
        </a:p>
      </dsp:txBody>
      <dsp:txXfrm>
        <a:off x="5379" y="2863495"/>
        <a:ext cx="2560197" cy="949833"/>
      </dsp:txXfrm>
    </dsp:sp>
    <dsp:sp modelId="{9937AD6D-E481-49A9-98AF-D5C72A9E2292}">
      <dsp:nvSpPr>
        <dsp:cNvPr id="0" name=""/>
        <dsp:cNvSpPr/>
      </dsp:nvSpPr>
      <dsp:spPr>
        <a:xfrm>
          <a:off x="2821705" y="1099519"/>
          <a:ext cx="2560197" cy="1763976"/>
        </a:xfrm>
        <a:prstGeom prst="roundRect">
          <a:avLst/>
        </a:prstGeom>
        <a:blipFill>
          <a:blip xmlns:r="http://schemas.openxmlformats.org/officeDocument/2006/relationships" r:embed="rId2"/>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2ADE1-1912-40E0-B481-3D33ED9C59EF}">
      <dsp:nvSpPr>
        <dsp:cNvPr id="0" name=""/>
        <dsp:cNvSpPr/>
      </dsp:nvSpPr>
      <dsp:spPr>
        <a:xfrm>
          <a:off x="2821705" y="2863495"/>
          <a:ext cx="2560197" cy="949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Time Series Data Exclusion</a:t>
          </a:r>
          <a:endParaRPr lang="en-IN" sz="1600" kern="1200" dirty="0"/>
        </a:p>
      </dsp:txBody>
      <dsp:txXfrm>
        <a:off x="2821705" y="2863495"/>
        <a:ext cx="2560197" cy="949833"/>
      </dsp:txXfrm>
    </dsp:sp>
    <dsp:sp modelId="{EBE38263-4DCA-49BE-AC48-B81863B4B116}">
      <dsp:nvSpPr>
        <dsp:cNvPr id="0" name=""/>
        <dsp:cNvSpPr/>
      </dsp:nvSpPr>
      <dsp:spPr>
        <a:xfrm>
          <a:off x="5638030" y="1099519"/>
          <a:ext cx="2560197" cy="176397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14CDE-6116-417F-9ECF-9ED91906940E}">
      <dsp:nvSpPr>
        <dsp:cNvPr id="0" name=""/>
        <dsp:cNvSpPr/>
      </dsp:nvSpPr>
      <dsp:spPr>
        <a:xfrm>
          <a:off x="5638030" y="2863495"/>
          <a:ext cx="2560197" cy="949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Insufficient Shelf-Life Prediction</a:t>
          </a:r>
          <a:endParaRPr lang="en-IN" sz="1600" kern="1200" dirty="0"/>
        </a:p>
      </dsp:txBody>
      <dsp:txXfrm>
        <a:off x="5638030" y="2863495"/>
        <a:ext cx="2560197" cy="949833"/>
      </dsp:txXfrm>
    </dsp:sp>
    <dsp:sp modelId="{161399D6-9D91-4432-B965-A5C2464020D1}">
      <dsp:nvSpPr>
        <dsp:cNvPr id="0" name=""/>
        <dsp:cNvSpPr/>
      </dsp:nvSpPr>
      <dsp:spPr>
        <a:xfrm>
          <a:off x="8454356" y="1099519"/>
          <a:ext cx="2560197" cy="176397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386A8-DF20-431D-8822-65AFAC291B14}">
      <dsp:nvSpPr>
        <dsp:cNvPr id="0" name=""/>
        <dsp:cNvSpPr/>
      </dsp:nvSpPr>
      <dsp:spPr>
        <a:xfrm>
          <a:off x="8454356" y="2863495"/>
          <a:ext cx="2560197" cy="949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Insufficient Forecasting Techniques</a:t>
          </a:r>
          <a:endParaRPr lang="en-IN" sz="1600" kern="1200" dirty="0"/>
        </a:p>
      </dsp:txBody>
      <dsp:txXfrm>
        <a:off x="8454356" y="2863495"/>
        <a:ext cx="2560197" cy="949833"/>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618CD-3488-4D71-A305-EDCAF03D48A3}" type="datetimeFigureOut">
              <a:rPr lang="en-IN" smtClean="0"/>
              <a:t>19-05-2024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64173-20AC-4F26-96F6-8B28E570A116}" type="slidenum">
              <a:rPr lang="en-IN" smtClean="0"/>
              <a:t>‹#›</a:t>
            </a:fld>
            <a:endParaRPr lang="en-IN"/>
          </a:p>
        </p:txBody>
      </p:sp>
    </p:spTree>
    <p:extLst>
      <p:ext uri="{BB962C8B-B14F-4D97-AF65-F5344CB8AC3E}">
        <p14:creationId xmlns:p14="http://schemas.microsoft.com/office/powerpoint/2010/main" val="3354710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EC64173-20AC-4F26-96F6-8B28E570A116}" type="slidenum">
              <a:rPr lang="en-IN" smtClean="0"/>
              <a:t>9</a:t>
            </a:fld>
            <a:endParaRPr lang="en-IN"/>
          </a:p>
        </p:txBody>
      </p:sp>
    </p:spTree>
    <p:extLst>
      <p:ext uri="{BB962C8B-B14F-4D97-AF65-F5344CB8AC3E}">
        <p14:creationId xmlns:p14="http://schemas.microsoft.com/office/powerpoint/2010/main" val="170849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48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739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48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4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4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4BB6-25C0-1297-989D-A14475FB4B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53EF7D-20C4-06D2-18C9-B09905C38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EC2D82-294F-D3C2-8DBC-6C83BD72A061}"/>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5" name="Footer Placeholder 4">
            <a:extLst>
              <a:ext uri="{FF2B5EF4-FFF2-40B4-BE49-F238E27FC236}">
                <a16:creationId xmlns:a16="http://schemas.microsoft.com/office/drawing/2014/main" id="{07FAD22C-872B-7CE1-5310-E4884A9205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047360-4A2B-E7FB-A74A-9279FA364E21}"/>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3195862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4DD8-A01E-3EE1-E87C-BB66CE44AB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CEF119-1E3E-0B0A-EB46-8F1233DC84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A0704F-9FED-A8D1-AAFB-FA7B13876E1B}"/>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5" name="Footer Placeholder 4">
            <a:extLst>
              <a:ext uri="{FF2B5EF4-FFF2-40B4-BE49-F238E27FC236}">
                <a16:creationId xmlns:a16="http://schemas.microsoft.com/office/drawing/2014/main" id="{6875116B-7CE7-17FC-5858-F3AD157222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C5E3CE-933D-57E7-1DF2-6F5B7B271199}"/>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128214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B827D0-8556-1BD2-3AD2-C307A18070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1A7EF7-4DEC-4743-60A2-C654FB6B61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77BEE0-A3E5-0B6C-DC6B-F317F3324452}"/>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5" name="Footer Placeholder 4">
            <a:extLst>
              <a:ext uri="{FF2B5EF4-FFF2-40B4-BE49-F238E27FC236}">
                <a16:creationId xmlns:a16="http://schemas.microsoft.com/office/drawing/2014/main" id="{7E91C8AF-29C1-AE16-3A6D-15079A4724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1DF45B-A297-9A60-62A0-4860090404FB}"/>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3903319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1896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BB8F-740A-6AAE-E093-C99376C5A8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145B74-10F9-4C0E-D07E-75132923AC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19D9A0-CD8D-AAAF-E711-94E7834A436C}"/>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5" name="Footer Placeholder 4">
            <a:extLst>
              <a:ext uri="{FF2B5EF4-FFF2-40B4-BE49-F238E27FC236}">
                <a16:creationId xmlns:a16="http://schemas.microsoft.com/office/drawing/2014/main" id="{419D7365-9839-99D7-00DF-5BD1F5D58D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324BD8-FE19-7251-DB69-2B607C067890}"/>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2957578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9F86-7198-D6D0-A007-9BC03827F0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4EA0FA-D64C-2BCD-DBB4-A3FFF5393B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2CA124-BA8E-B1EE-EED7-4815658FA37D}"/>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5" name="Footer Placeholder 4">
            <a:extLst>
              <a:ext uri="{FF2B5EF4-FFF2-40B4-BE49-F238E27FC236}">
                <a16:creationId xmlns:a16="http://schemas.microsoft.com/office/drawing/2014/main" id="{F3307CD4-9734-A541-440B-25A6AB1468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68CC7F-8EEB-B927-F014-D6F7540EA6B5}"/>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146290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BB1F-2628-5DF4-2B0C-71F4FA6F70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F585FB-B88F-CC69-431B-95998AA0C2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98E952-C741-3ED6-051A-6825EB6965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DDEEFF-80D2-33A8-582A-F046099F0C8F}"/>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6" name="Footer Placeholder 5">
            <a:extLst>
              <a:ext uri="{FF2B5EF4-FFF2-40B4-BE49-F238E27FC236}">
                <a16:creationId xmlns:a16="http://schemas.microsoft.com/office/drawing/2014/main" id="{89A6D746-901C-188B-0F53-5AEA111F70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2747A8-B903-E7AA-0013-8095BBC8B625}"/>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3447485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2DAA-D86B-B40F-F5B1-96B86DFECA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F04398-A7BE-261E-382F-D434801B8B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F461DE-FCF9-86B1-B6F2-CC8D32F768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69A3C7-A9EF-66F2-374C-2B2D4DFA1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1B554-8BEE-9A20-7011-847DCADE8C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AB43FA-88F9-3D1F-BF8B-007E1E5ABE5C}"/>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8" name="Footer Placeholder 7">
            <a:extLst>
              <a:ext uri="{FF2B5EF4-FFF2-40B4-BE49-F238E27FC236}">
                <a16:creationId xmlns:a16="http://schemas.microsoft.com/office/drawing/2014/main" id="{E487D436-27BA-E640-188E-B646D0D3DB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2F2020-5553-85EF-EFB0-92A8B5800F53}"/>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307246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29F3-5E6E-ADB4-4589-3DB7B63C8C1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16C403-AFBD-84CC-3ED4-ED6CE5CD5ECB}"/>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4" name="Footer Placeholder 3">
            <a:extLst>
              <a:ext uri="{FF2B5EF4-FFF2-40B4-BE49-F238E27FC236}">
                <a16:creationId xmlns:a16="http://schemas.microsoft.com/office/drawing/2014/main" id="{44862EF4-DB52-4186-33D2-03526202BC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793858E-4E08-A696-4E92-76C3B803B6FE}"/>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60761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31B37-A462-4518-5533-A1E9A8D58A58}"/>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3" name="Footer Placeholder 2">
            <a:extLst>
              <a:ext uri="{FF2B5EF4-FFF2-40B4-BE49-F238E27FC236}">
                <a16:creationId xmlns:a16="http://schemas.microsoft.com/office/drawing/2014/main" id="{F832EB62-27D9-D023-0FBB-B7B3CCB7C1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0095098-54FE-305B-5534-27C71EF0BACB}"/>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2203049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C0A5-A624-BFAA-077A-85AE5F9602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0D7B77-0295-0AE8-6390-1F2F1FC31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8B3D62-214F-0787-9DA4-9CB3B65A2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AC5DE-866B-C3F4-75C1-F250766805D7}"/>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6" name="Footer Placeholder 5">
            <a:extLst>
              <a:ext uri="{FF2B5EF4-FFF2-40B4-BE49-F238E27FC236}">
                <a16:creationId xmlns:a16="http://schemas.microsoft.com/office/drawing/2014/main" id="{808372B9-54D2-CBB7-1F7F-54C5713D30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575AEB-B696-8F23-5C44-2BD141457711}"/>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124349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9EA7-960B-815F-A54F-6E3F601A80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FF95A0-631E-289A-3835-53B4C7554D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D14BA8-190A-A99E-7C7B-1EBC31321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59792-5FC8-4119-256E-9E60A122ED18}"/>
              </a:ext>
            </a:extLst>
          </p:cNvPr>
          <p:cNvSpPr>
            <a:spLocks noGrp="1"/>
          </p:cNvSpPr>
          <p:nvPr>
            <p:ph type="dt" sz="half" idx="10"/>
          </p:nvPr>
        </p:nvSpPr>
        <p:spPr/>
        <p:txBody>
          <a:bodyPr/>
          <a:lstStyle/>
          <a:p>
            <a:fld id="{630BBFCC-0023-48EB-A082-A51365C968A9}" type="datetimeFigureOut">
              <a:rPr lang="en-IN" smtClean="0"/>
              <a:t>19-05-2024</a:t>
            </a:fld>
            <a:endParaRPr lang="en-IN"/>
          </a:p>
        </p:txBody>
      </p:sp>
      <p:sp>
        <p:nvSpPr>
          <p:cNvPr id="6" name="Footer Placeholder 5">
            <a:extLst>
              <a:ext uri="{FF2B5EF4-FFF2-40B4-BE49-F238E27FC236}">
                <a16:creationId xmlns:a16="http://schemas.microsoft.com/office/drawing/2014/main" id="{50B09757-0501-9B59-155F-F7F1A2C0EF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0DD0C6-DF1C-CF58-6EA9-545D5A4D98E6}"/>
              </a:ext>
            </a:extLst>
          </p:cNvPr>
          <p:cNvSpPr>
            <a:spLocks noGrp="1"/>
          </p:cNvSpPr>
          <p:nvPr>
            <p:ph type="sldNum" sz="quarter" idx="12"/>
          </p:nvPr>
        </p:nvSpPr>
        <p:spPr/>
        <p:txBody>
          <a:bodyPr/>
          <a:lstStyle/>
          <a:p>
            <a:fld id="{DCCC6F7B-7DA0-4D9E-9ECB-DD5B3690AA9D}" type="slidenum">
              <a:rPr lang="en-IN" smtClean="0"/>
              <a:t>‹#›</a:t>
            </a:fld>
            <a:endParaRPr lang="en-IN"/>
          </a:p>
        </p:txBody>
      </p:sp>
    </p:spTree>
    <p:extLst>
      <p:ext uri="{BB962C8B-B14F-4D97-AF65-F5344CB8AC3E}">
        <p14:creationId xmlns:p14="http://schemas.microsoft.com/office/powerpoint/2010/main" val="245563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F83C89-CD9A-EC99-4FF7-73980FC765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39B870-21E3-6C86-A041-A163CDC1D5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3DE549-EACC-73DF-78EA-C4A5645690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BBFCC-0023-48EB-A082-A51365C968A9}" type="datetimeFigureOut">
              <a:rPr lang="en-IN" smtClean="0"/>
              <a:t>19-05-2024</a:t>
            </a:fld>
            <a:endParaRPr lang="en-IN"/>
          </a:p>
        </p:txBody>
      </p:sp>
      <p:sp>
        <p:nvSpPr>
          <p:cNvPr id="5" name="Footer Placeholder 4">
            <a:extLst>
              <a:ext uri="{FF2B5EF4-FFF2-40B4-BE49-F238E27FC236}">
                <a16:creationId xmlns:a16="http://schemas.microsoft.com/office/drawing/2014/main" id="{525602FA-C0B7-2014-8B20-A9560D3B60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57BED8-C39A-C5D4-ED7D-4D4A2913E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C6F7B-7DA0-4D9E-9ECB-DD5B3690AA9D}" type="slidenum">
              <a:rPr lang="en-IN" smtClean="0"/>
              <a:t>‹#›</a:t>
            </a:fld>
            <a:endParaRPr lang="en-IN"/>
          </a:p>
        </p:txBody>
      </p:sp>
    </p:spTree>
    <p:extLst>
      <p:ext uri="{BB962C8B-B14F-4D97-AF65-F5344CB8AC3E}">
        <p14:creationId xmlns:p14="http://schemas.microsoft.com/office/powerpoint/2010/main" val="1874304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www.freestock.com/free-videos/business-graph-white-background-3892466" TargetMode="Externa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technofaq.org/posts/2017/08/how-data-analytics-affecting-our-everyday-liv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45802067@N03/8621916573/" TargetMode="External"/><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DBA3A7-3241-18F7-2B7F-227DA35921C3}"/>
              </a:ext>
            </a:extLst>
          </p:cNvPr>
          <p:cNvSpPr txBox="1"/>
          <p:nvPr/>
        </p:nvSpPr>
        <p:spPr>
          <a:xfrm>
            <a:off x="-1" y="-208933"/>
            <a:ext cx="12192000" cy="3200876"/>
          </a:xfrm>
          <a:prstGeom prst="rect">
            <a:avLst/>
          </a:prstGeom>
          <a:noFill/>
        </p:spPr>
        <p:txBody>
          <a:bodyPr wrap="square" rtlCol="0">
            <a:spAutoFit/>
          </a:bodyPr>
          <a:lstStyle/>
          <a:p>
            <a:pPr algn="ctr"/>
            <a:endParaRPr lang="en-US" sz="2800" b="1" dirty="0">
              <a:solidFill>
                <a:srgbClr val="C00000"/>
              </a:solidFill>
            </a:endParaRPr>
          </a:p>
          <a:p>
            <a:pPr algn="ctr"/>
            <a:r>
              <a:rPr lang="en-US" sz="3200" b="1" dirty="0">
                <a:solidFill>
                  <a:srgbClr val="C00000"/>
                </a:solidFill>
              </a:rPr>
              <a:t>VEMU INSTITUTE OF TECHNOLOGY</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600" dirty="0"/>
              <a:t>DEPARTMENT OF MASTER OF COMPUTER APLICATIONS</a:t>
            </a:r>
          </a:p>
        </p:txBody>
      </p:sp>
      <p:pic>
        <p:nvPicPr>
          <p:cNvPr id="6" name="Picture 5">
            <a:extLst>
              <a:ext uri="{FF2B5EF4-FFF2-40B4-BE49-F238E27FC236}">
                <a16:creationId xmlns:a16="http://schemas.microsoft.com/office/drawing/2014/main" id="{E030B744-E76C-A126-2EAF-80EBB3B257F3}"/>
              </a:ext>
            </a:extLst>
          </p:cNvPr>
          <p:cNvPicPr>
            <a:picLocks noChangeAspect="1"/>
          </p:cNvPicPr>
          <p:nvPr/>
        </p:nvPicPr>
        <p:blipFill>
          <a:blip r:embed="rId2"/>
          <a:stretch>
            <a:fillRect/>
          </a:stretch>
        </p:blipFill>
        <p:spPr>
          <a:xfrm>
            <a:off x="5063463" y="739080"/>
            <a:ext cx="2065071" cy="1875790"/>
          </a:xfrm>
          <a:prstGeom prst="rect">
            <a:avLst/>
          </a:prstGeom>
        </p:spPr>
      </p:pic>
      <p:sp>
        <p:nvSpPr>
          <p:cNvPr id="8" name="TextBox 7">
            <a:extLst>
              <a:ext uri="{FF2B5EF4-FFF2-40B4-BE49-F238E27FC236}">
                <a16:creationId xmlns:a16="http://schemas.microsoft.com/office/drawing/2014/main" id="{5C6F57E2-090C-5EB9-0A01-27D2CF016EAF}"/>
              </a:ext>
            </a:extLst>
          </p:cNvPr>
          <p:cNvSpPr txBox="1"/>
          <p:nvPr/>
        </p:nvSpPr>
        <p:spPr>
          <a:xfrm>
            <a:off x="519572" y="4532678"/>
            <a:ext cx="2516957" cy="1615827"/>
          </a:xfrm>
          <a:prstGeom prst="rect">
            <a:avLst/>
          </a:prstGeom>
          <a:noFill/>
        </p:spPr>
        <p:txBody>
          <a:bodyPr wrap="square" rtlCol="0">
            <a:spAutoFit/>
          </a:bodyPr>
          <a:lstStyle/>
          <a:p>
            <a:pPr>
              <a:lnSpc>
                <a:spcPct val="150000"/>
              </a:lnSpc>
            </a:pPr>
            <a:r>
              <a:rPr lang="en-US" dirty="0">
                <a:solidFill>
                  <a:srgbClr val="C00000"/>
                </a:solidFill>
              </a:rPr>
              <a:t>PRESENTED BY</a:t>
            </a:r>
          </a:p>
          <a:p>
            <a:r>
              <a:rPr lang="en-US" dirty="0" err="1"/>
              <a:t>Umamahesh</a:t>
            </a:r>
            <a:r>
              <a:rPr lang="en-US" dirty="0"/>
              <a:t> Kotteti,</a:t>
            </a:r>
          </a:p>
          <a:p>
            <a:r>
              <a:rPr lang="en-US" dirty="0"/>
              <a:t>R.No : 224M1F0036,</a:t>
            </a:r>
          </a:p>
          <a:p>
            <a:r>
              <a:rPr lang="en-US" dirty="0"/>
              <a:t>Dept of MCA,</a:t>
            </a:r>
          </a:p>
          <a:p>
            <a:r>
              <a:rPr lang="en-US" dirty="0"/>
              <a:t>VEMU IT.</a:t>
            </a:r>
            <a:endParaRPr lang="en-IN" dirty="0"/>
          </a:p>
        </p:txBody>
      </p:sp>
      <p:sp>
        <p:nvSpPr>
          <p:cNvPr id="10" name="TextBox 9">
            <a:extLst>
              <a:ext uri="{FF2B5EF4-FFF2-40B4-BE49-F238E27FC236}">
                <a16:creationId xmlns:a16="http://schemas.microsoft.com/office/drawing/2014/main" id="{D9CABE7D-8499-5D37-1561-3B6CD4208F5D}"/>
              </a:ext>
            </a:extLst>
          </p:cNvPr>
          <p:cNvSpPr txBox="1"/>
          <p:nvPr/>
        </p:nvSpPr>
        <p:spPr>
          <a:xfrm>
            <a:off x="8802422" y="4532678"/>
            <a:ext cx="2870006" cy="1615827"/>
          </a:xfrm>
          <a:prstGeom prst="rect">
            <a:avLst/>
          </a:prstGeom>
          <a:noFill/>
        </p:spPr>
        <p:txBody>
          <a:bodyPr wrap="square">
            <a:spAutoFit/>
          </a:bodyPr>
          <a:lstStyle/>
          <a:p>
            <a:pPr>
              <a:lnSpc>
                <a:spcPct val="150000"/>
              </a:lnSpc>
            </a:pPr>
            <a:r>
              <a:rPr lang="en-US" dirty="0">
                <a:solidFill>
                  <a:srgbClr val="C00000"/>
                </a:solidFill>
              </a:rPr>
              <a:t>UNDER THE GUIDANCE OF </a:t>
            </a:r>
          </a:p>
          <a:p>
            <a:r>
              <a:rPr lang="en-US" dirty="0"/>
              <a:t>Niranjan Kalikiri, M.Tech</a:t>
            </a:r>
          </a:p>
          <a:p>
            <a:r>
              <a:rPr lang="en-US" dirty="0"/>
              <a:t>Professor,</a:t>
            </a:r>
          </a:p>
          <a:p>
            <a:r>
              <a:rPr lang="en-US" dirty="0"/>
              <a:t>Dept of MCA,</a:t>
            </a:r>
          </a:p>
          <a:p>
            <a:r>
              <a:rPr lang="en-US" dirty="0"/>
              <a:t>VEMU IT.</a:t>
            </a:r>
            <a:endParaRPr lang="en-IN" dirty="0"/>
          </a:p>
        </p:txBody>
      </p:sp>
      <p:pic>
        <p:nvPicPr>
          <p:cNvPr id="11" name="Picture 10">
            <a:extLst>
              <a:ext uri="{FF2B5EF4-FFF2-40B4-BE49-F238E27FC236}">
                <a16:creationId xmlns:a16="http://schemas.microsoft.com/office/drawing/2014/main" id="{8551588E-BE18-EB52-8320-CCC9A592ABC6}"/>
              </a:ext>
            </a:extLst>
          </p:cNvPr>
          <p:cNvPicPr>
            <a:picLocks noChangeAspect="1"/>
          </p:cNvPicPr>
          <p:nvPr/>
        </p:nvPicPr>
        <p:blipFill>
          <a:blip r:embed="rId2"/>
          <a:stretch>
            <a:fillRect/>
          </a:stretch>
        </p:blipFill>
        <p:spPr>
          <a:xfrm>
            <a:off x="11152857" y="0"/>
            <a:ext cx="1039143" cy="943897"/>
          </a:xfrm>
          <a:prstGeom prst="rect">
            <a:avLst/>
          </a:prstGeom>
        </p:spPr>
      </p:pic>
      <p:sp>
        <p:nvSpPr>
          <p:cNvPr id="2" name="TextBox 1">
            <a:extLst>
              <a:ext uri="{FF2B5EF4-FFF2-40B4-BE49-F238E27FC236}">
                <a16:creationId xmlns:a16="http://schemas.microsoft.com/office/drawing/2014/main" id="{036736C0-0670-B7EE-3F22-FD5635CD4BA9}"/>
              </a:ext>
            </a:extLst>
          </p:cNvPr>
          <p:cNvSpPr txBox="1"/>
          <p:nvPr/>
        </p:nvSpPr>
        <p:spPr>
          <a:xfrm>
            <a:off x="2424806" y="3429000"/>
            <a:ext cx="7342383" cy="646331"/>
          </a:xfrm>
          <a:prstGeom prst="rect">
            <a:avLst/>
          </a:prstGeom>
          <a:noFill/>
        </p:spPr>
        <p:txBody>
          <a:bodyPr wrap="square" rtlCol="0">
            <a:spAutoFit/>
          </a:bodyPr>
          <a:lstStyle/>
          <a:p>
            <a:pPr algn="ctr"/>
            <a:r>
              <a:rPr lang="en-US" b="1" dirty="0"/>
              <a:t>FOOD DEMAND DYNAMICS WITH ADVANCED REGRESSION TECHNIQUES AND DEEP LEARNING MODELS </a:t>
            </a:r>
            <a:endParaRPr lang="en-IN" b="1" dirty="0"/>
          </a:p>
        </p:txBody>
      </p:sp>
    </p:spTree>
    <p:extLst>
      <p:ext uri="{BB962C8B-B14F-4D97-AF65-F5344CB8AC3E}">
        <p14:creationId xmlns:p14="http://schemas.microsoft.com/office/powerpoint/2010/main" val="1779176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9C681-6C6A-057B-0131-2A07420E23D8}"/>
              </a:ext>
            </a:extLst>
          </p:cNvPr>
          <p:cNvSpPr txBox="1"/>
          <p:nvPr/>
        </p:nvSpPr>
        <p:spPr>
          <a:xfrm>
            <a:off x="571323" y="820133"/>
            <a:ext cx="1685398" cy="430887"/>
          </a:xfrm>
          <a:prstGeom prst="rect">
            <a:avLst/>
          </a:prstGeom>
          <a:noFill/>
        </p:spPr>
        <p:txBody>
          <a:bodyPr wrap="none" rtlCol="0">
            <a:spAutoFit/>
          </a:bodyPr>
          <a:lstStyle/>
          <a:p>
            <a:r>
              <a:rPr lang="en-US" sz="2200" b="1" dirty="0">
                <a:solidFill>
                  <a:schemeClr val="accent1"/>
                </a:solidFill>
              </a:rPr>
              <a:t>Ad</a:t>
            </a:r>
            <a:r>
              <a:rPr lang="en-US" sz="2200" b="1" dirty="0">
                <a:solidFill>
                  <a:srgbClr val="C00000"/>
                </a:solidFill>
              </a:rPr>
              <a:t>va</a:t>
            </a:r>
            <a:r>
              <a:rPr lang="en-US" sz="2200" b="1" dirty="0">
                <a:solidFill>
                  <a:schemeClr val="accent4"/>
                </a:solidFill>
              </a:rPr>
              <a:t>nt</a:t>
            </a:r>
            <a:r>
              <a:rPr lang="en-US" sz="2200" b="1" dirty="0">
                <a:solidFill>
                  <a:srgbClr val="00B050"/>
                </a:solidFill>
              </a:rPr>
              <a:t>ag</a:t>
            </a:r>
            <a:r>
              <a:rPr lang="en-US" sz="2200" b="1" dirty="0">
                <a:solidFill>
                  <a:srgbClr val="0070C0"/>
                </a:solidFill>
              </a:rPr>
              <a:t>e</a:t>
            </a:r>
            <a:r>
              <a:rPr lang="en-US" sz="2200" b="1" dirty="0">
                <a:solidFill>
                  <a:srgbClr val="C00000"/>
                </a:solidFill>
              </a:rPr>
              <a:t>s</a:t>
            </a:r>
            <a:r>
              <a:rPr lang="en-US" sz="2200" b="1" dirty="0"/>
              <a:t> :</a:t>
            </a:r>
            <a:endParaRPr lang="en-IN" sz="2200" b="1" dirty="0"/>
          </a:p>
        </p:txBody>
      </p:sp>
      <p:graphicFrame>
        <p:nvGraphicFramePr>
          <p:cNvPr id="3" name="Table 2">
            <a:extLst>
              <a:ext uri="{FF2B5EF4-FFF2-40B4-BE49-F238E27FC236}">
                <a16:creationId xmlns:a16="http://schemas.microsoft.com/office/drawing/2014/main" id="{92830A0E-7144-8DD0-C31C-A20ABE64559B}"/>
              </a:ext>
            </a:extLst>
          </p:cNvPr>
          <p:cNvGraphicFramePr>
            <a:graphicFrameLocks noGrp="1"/>
          </p:cNvGraphicFramePr>
          <p:nvPr>
            <p:extLst>
              <p:ext uri="{D42A27DB-BD31-4B8C-83A1-F6EECF244321}">
                <p14:modId xmlns:p14="http://schemas.microsoft.com/office/powerpoint/2010/main" val="284049001"/>
              </p:ext>
            </p:extLst>
          </p:nvPr>
        </p:nvGraphicFramePr>
        <p:xfrm>
          <a:off x="1414022" y="2224724"/>
          <a:ext cx="9124098" cy="3223968"/>
        </p:xfrm>
        <a:graphic>
          <a:graphicData uri="http://schemas.openxmlformats.org/drawingml/2006/table">
            <a:tbl>
              <a:tblPr firstRow="1" bandRow="1">
                <a:tableStyleId>{5940675A-B579-460E-94D1-54222C63F5DA}</a:tableStyleId>
              </a:tblPr>
              <a:tblGrid>
                <a:gridCol w="3041366">
                  <a:extLst>
                    <a:ext uri="{9D8B030D-6E8A-4147-A177-3AD203B41FA5}">
                      <a16:colId xmlns:a16="http://schemas.microsoft.com/office/drawing/2014/main" val="1274928537"/>
                    </a:ext>
                  </a:extLst>
                </a:gridCol>
                <a:gridCol w="3041366">
                  <a:extLst>
                    <a:ext uri="{9D8B030D-6E8A-4147-A177-3AD203B41FA5}">
                      <a16:colId xmlns:a16="http://schemas.microsoft.com/office/drawing/2014/main" val="3121643613"/>
                    </a:ext>
                  </a:extLst>
                </a:gridCol>
                <a:gridCol w="3041366">
                  <a:extLst>
                    <a:ext uri="{9D8B030D-6E8A-4147-A177-3AD203B41FA5}">
                      <a16:colId xmlns:a16="http://schemas.microsoft.com/office/drawing/2014/main" val="2532351749"/>
                    </a:ext>
                  </a:extLst>
                </a:gridCol>
              </a:tblGrid>
              <a:tr h="1611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effectLst/>
                          <a:latin typeface="Calibri" panose="020F0502020204030204" pitchFamily="34" charset="0"/>
                          <a:ea typeface="Calibri" panose="020F0502020204030204" pitchFamily="34" charset="0"/>
                          <a:cs typeface="Gautami" panose="020B0502040204020203" pitchFamily="34" charset="0"/>
                        </a:rPr>
                        <a:t>Comparison of Various Regression Techniques.</a:t>
                      </a:r>
                      <a:endParaRPr lang="en-IN" sz="1800" dirty="0">
                        <a:solidFill>
                          <a:schemeClr val="bg1"/>
                        </a:solidFill>
                        <a:effectLst/>
                        <a:latin typeface="Calibri" panose="020F0502020204030204" pitchFamily="34" charset="0"/>
                        <a:ea typeface="Calibri" panose="020F0502020204030204" pitchFamily="34" charset="0"/>
                        <a:cs typeface="Gautami" panose="020B0502040204020203" pitchFamily="34" charset="0"/>
                      </a:endParaRPr>
                    </a:p>
                    <a:p>
                      <a:pPr algn="ctr"/>
                      <a:endParaRPr lang="en-IN" dirty="0"/>
                    </a:p>
                  </a:txBody>
                  <a:tcPr>
                    <a:lnR w="12700" cmpd="sng">
                      <a:noFill/>
                    </a:lnR>
                    <a:lnB w="12700" cmpd="sng">
                      <a:noFill/>
                    </a:lnB>
                    <a:solidFill>
                      <a:schemeClr val="accent5">
                        <a:lumMod val="75000"/>
                      </a:schemeClr>
                    </a:solidFill>
                  </a:tcPr>
                </a:tc>
                <a:tc>
                  <a:txBody>
                    <a:bodyPr/>
                    <a:lstStyle/>
                    <a:p>
                      <a:pPr algn="ctr"/>
                      <a:r>
                        <a:rPr lang="en-US" sz="1800" dirty="0">
                          <a:effectLst/>
                          <a:latin typeface="Calibri" panose="020F0502020204030204" pitchFamily="34" charset="0"/>
                          <a:ea typeface="Calibri" panose="020F0502020204030204" pitchFamily="34" charset="0"/>
                          <a:cs typeface="Gautami" panose="020B0502040204020203" pitchFamily="34" charset="0"/>
                        </a:rPr>
                        <a:t>Comprehensive Dataset Analysis Methods.</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solidFill>
                            <a:schemeClr val="bg1"/>
                          </a:solidFill>
                        </a:rPr>
                        <a:t>Accurate Forecasting.</a:t>
                      </a:r>
                      <a:endParaRPr lang="en-IN" dirty="0">
                        <a:solidFill>
                          <a:schemeClr val="bg1"/>
                        </a:solidFill>
                      </a:endParaRPr>
                    </a:p>
                  </a:txBody>
                  <a:tcPr>
                    <a:lnL w="12700" cmpd="sng">
                      <a:noFill/>
                    </a:lnL>
                    <a:lnB w="12700" cmpd="sng">
                      <a:noFill/>
                    </a:lnB>
                    <a:solidFill>
                      <a:schemeClr val="accent5">
                        <a:lumMod val="75000"/>
                      </a:schemeClr>
                    </a:solidFill>
                  </a:tcPr>
                </a:tc>
                <a:extLst>
                  <a:ext uri="{0D108BD9-81ED-4DB2-BD59-A6C34878D82A}">
                    <a16:rowId xmlns:a16="http://schemas.microsoft.com/office/drawing/2014/main" val="2883503469"/>
                  </a:ext>
                </a:extLst>
              </a:tr>
              <a:tr h="1611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Gautami" panose="020B0502040204020203" pitchFamily="34" charset="0"/>
                        </a:rPr>
                        <a:t>Performance Metrics Validation Results.</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algn="ct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effectLst/>
                          <a:latin typeface="Calibri" panose="020F0502020204030204" pitchFamily="34" charset="0"/>
                          <a:ea typeface="Calibri" panose="020F0502020204030204" pitchFamily="34" charset="0"/>
                          <a:cs typeface="Gautami" panose="020B0502040204020203" pitchFamily="34" charset="0"/>
                        </a:rPr>
                        <a:t>Time-Dependent Data Handling Advancements.</a:t>
                      </a:r>
                      <a:endParaRPr lang="en-IN" sz="1800" dirty="0">
                        <a:solidFill>
                          <a:schemeClr val="bg1"/>
                        </a:solidFill>
                        <a:effectLst/>
                        <a:latin typeface="Calibri" panose="020F0502020204030204" pitchFamily="34" charset="0"/>
                        <a:ea typeface="Calibri" panose="020F0502020204030204" pitchFamily="34" charset="0"/>
                        <a:cs typeface="Gautami" panose="020B0502040204020203" pitchFamily="34" charset="0"/>
                      </a:endParaRPr>
                    </a:p>
                    <a:p>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a:txBody>
                    <a:bodyPr/>
                    <a:lstStyle/>
                    <a:p>
                      <a:pPr algn="ctr"/>
                      <a:r>
                        <a:rPr lang="en-US" sz="1800" dirty="0">
                          <a:effectLst/>
                          <a:latin typeface="Calibri" panose="020F0502020204030204" pitchFamily="34" charset="0"/>
                          <a:ea typeface="Calibri" panose="020F0502020204030204" pitchFamily="34" charset="0"/>
                          <a:cs typeface="Gautami" panose="020B0502040204020203" pitchFamily="34" charset="0"/>
                        </a:rPr>
                        <a:t>Deep Learning Model Superiority.</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9170288"/>
                  </a:ext>
                </a:extLst>
              </a:tr>
            </a:tbl>
          </a:graphicData>
        </a:graphic>
      </p:graphicFrame>
      <p:pic>
        <p:nvPicPr>
          <p:cNvPr id="4" name="Picture 3">
            <a:extLst>
              <a:ext uri="{FF2B5EF4-FFF2-40B4-BE49-F238E27FC236}">
                <a16:creationId xmlns:a16="http://schemas.microsoft.com/office/drawing/2014/main" id="{5F881E56-9DDD-6395-EBEC-227F06606415}"/>
              </a:ext>
            </a:extLst>
          </p:cNvPr>
          <p:cNvPicPr>
            <a:picLocks noChangeAspect="1"/>
          </p:cNvPicPr>
          <p:nvPr/>
        </p:nvPicPr>
        <p:blipFill>
          <a:blip r:embed="rId2"/>
          <a:stretch>
            <a:fillRect/>
          </a:stretch>
        </p:blipFill>
        <p:spPr>
          <a:xfrm>
            <a:off x="11152857" y="0"/>
            <a:ext cx="1039143" cy="943897"/>
          </a:xfrm>
          <a:prstGeom prst="rect">
            <a:avLst/>
          </a:prstGeom>
        </p:spPr>
      </p:pic>
      <p:pic>
        <p:nvPicPr>
          <p:cNvPr id="5" name="Picture 4">
            <a:extLst>
              <a:ext uri="{FF2B5EF4-FFF2-40B4-BE49-F238E27FC236}">
                <a16:creationId xmlns:a16="http://schemas.microsoft.com/office/drawing/2014/main" id="{3CAB103B-67E7-567B-A3DE-DA630147E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6" name="Picture 5">
            <a:extLst>
              <a:ext uri="{FF2B5EF4-FFF2-40B4-BE49-F238E27FC236}">
                <a16:creationId xmlns:a16="http://schemas.microsoft.com/office/drawing/2014/main" id="{2C185A2A-FA0B-AC20-64C8-18FF11C82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85950" y="6619842"/>
            <a:ext cx="2886478" cy="238158"/>
          </a:xfrm>
          <a:prstGeom prst="rect">
            <a:avLst/>
          </a:prstGeom>
        </p:spPr>
      </p:pic>
    </p:spTree>
    <p:extLst>
      <p:ext uri="{BB962C8B-B14F-4D97-AF65-F5344CB8AC3E}">
        <p14:creationId xmlns:p14="http://schemas.microsoft.com/office/powerpoint/2010/main" val="389194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6F6672-3C98-4255-336C-46AD36738647}"/>
              </a:ext>
            </a:extLst>
          </p:cNvPr>
          <p:cNvSpPr txBox="1"/>
          <p:nvPr/>
        </p:nvSpPr>
        <p:spPr>
          <a:xfrm>
            <a:off x="565608" y="835504"/>
            <a:ext cx="2460395" cy="430887"/>
          </a:xfrm>
          <a:prstGeom prst="rect">
            <a:avLst/>
          </a:prstGeom>
          <a:noFill/>
        </p:spPr>
        <p:txBody>
          <a:bodyPr wrap="square" rtlCol="0">
            <a:spAutoFit/>
          </a:bodyPr>
          <a:lstStyle/>
          <a:p>
            <a:r>
              <a:rPr lang="en-US" sz="2200" b="1" dirty="0">
                <a:solidFill>
                  <a:srgbClr val="0070C0"/>
                </a:solidFill>
              </a:rPr>
              <a:t>Re</a:t>
            </a:r>
            <a:r>
              <a:rPr lang="en-US" sz="2200" b="1" dirty="0">
                <a:solidFill>
                  <a:srgbClr val="C00000"/>
                </a:solidFill>
              </a:rPr>
              <a:t>qu</a:t>
            </a:r>
            <a:r>
              <a:rPr lang="en-US" sz="2200" b="1" dirty="0">
                <a:solidFill>
                  <a:schemeClr val="accent4"/>
                </a:solidFill>
              </a:rPr>
              <a:t>ire</a:t>
            </a:r>
            <a:r>
              <a:rPr lang="en-US" sz="2200" b="1" dirty="0">
                <a:solidFill>
                  <a:srgbClr val="00B050"/>
                </a:solidFill>
              </a:rPr>
              <a:t>me</a:t>
            </a:r>
            <a:r>
              <a:rPr lang="en-US" sz="2200" b="1" dirty="0">
                <a:solidFill>
                  <a:srgbClr val="0070C0"/>
                </a:solidFill>
              </a:rPr>
              <a:t>n</a:t>
            </a:r>
            <a:r>
              <a:rPr lang="en-US" sz="2200" b="1" dirty="0">
                <a:solidFill>
                  <a:srgbClr val="C00000"/>
                </a:solidFill>
              </a:rPr>
              <a:t>ts</a:t>
            </a:r>
            <a:r>
              <a:rPr lang="en-US" sz="2200" b="1" dirty="0"/>
              <a:t> : </a:t>
            </a:r>
            <a:endParaRPr lang="en-IN" sz="2200" b="1" dirty="0"/>
          </a:p>
        </p:txBody>
      </p:sp>
      <p:pic>
        <p:nvPicPr>
          <p:cNvPr id="5" name="Picture 4">
            <a:extLst>
              <a:ext uri="{FF2B5EF4-FFF2-40B4-BE49-F238E27FC236}">
                <a16:creationId xmlns:a16="http://schemas.microsoft.com/office/drawing/2014/main" id="{784FD1BA-47F9-E3CF-CBC6-C0DBEBC9D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09" y="1266391"/>
            <a:ext cx="4110086" cy="4325217"/>
          </a:xfrm>
          <a:prstGeom prst="rect">
            <a:avLst/>
          </a:prstGeom>
        </p:spPr>
      </p:pic>
      <p:sp>
        <p:nvSpPr>
          <p:cNvPr id="6" name="TextBox 5">
            <a:extLst>
              <a:ext uri="{FF2B5EF4-FFF2-40B4-BE49-F238E27FC236}">
                <a16:creationId xmlns:a16="http://schemas.microsoft.com/office/drawing/2014/main" id="{B2A7F70C-D536-6C14-F4BE-2B0EBCB59D9F}"/>
              </a:ext>
            </a:extLst>
          </p:cNvPr>
          <p:cNvSpPr txBox="1"/>
          <p:nvPr/>
        </p:nvSpPr>
        <p:spPr>
          <a:xfrm>
            <a:off x="5366216" y="2723503"/>
            <a:ext cx="4619134" cy="1200329"/>
          </a:xfrm>
          <a:prstGeom prst="rect">
            <a:avLst/>
          </a:prstGeom>
          <a:noFill/>
        </p:spPr>
        <p:txBody>
          <a:bodyPr wrap="square" rtlCol="0">
            <a:spAutoFit/>
          </a:bodyPr>
          <a:lstStyle/>
          <a:p>
            <a:pPr marL="285750" indent="-285750">
              <a:buClr>
                <a:schemeClr val="accent5">
                  <a:lumMod val="75000"/>
                </a:schemeClr>
              </a:buClr>
              <a:buSzPct val="120000"/>
              <a:buFont typeface="Arial" panose="020B0604020202020204" pitchFamily="34" charset="0"/>
              <a:buChar char="•"/>
            </a:pPr>
            <a:r>
              <a:rPr lang="en-US" dirty="0"/>
              <a:t>Operating System  : Windows 10 or 11</a:t>
            </a:r>
          </a:p>
          <a:p>
            <a:pPr marL="285750" indent="-285750">
              <a:buClr>
                <a:schemeClr val="accent5">
                  <a:lumMod val="75000"/>
                </a:schemeClr>
              </a:buClr>
              <a:buSzPct val="120000"/>
              <a:buFont typeface="Arial" panose="020B0604020202020204" pitchFamily="34" charset="0"/>
              <a:buChar char="•"/>
            </a:pPr>
            <a:r>
              <a:rPr lang="en-IN" dirty="0"/>
              <a:t>RAM                         : 8GB or above</a:t>
            </a:r>
          </a:p>
          <a:p>
            <a:pPr marL="285750" indent="-285750">
              <a:buClr>
                <a:schemeClr val="accent5">
                  <a:lumMod val="75000"/>
                </a:schemeClr>
              </a:buClr>
              <a:buSzPct val="120000"/>
              <a:buFont typeface="Arial" panose="020B0604020202020204" pitchFamily="34" charset="0"/>
              <a:buChar char="•"/>
            </a:pPr>
            <a:r>
              <a:rPr lang="en-IN" dirty="0"/>
              <a:t>Hard Disc / SSD      : 500 GB or above</a:t>
            </a:r>
          </a:p>
          <a:p>
            <a:pPr marL="285750" indent="-285750">
              <a:buClr>
                <a:schemeClr val="accent5">
                  <a:lumMod val="75000"/>
                </a:schemeClr>
              </a:buClr>
              <a:buSzPct val="120000"/>
              <a:buFont typeface="Arial" panose="020B0604020202020204" pitchFamily="34" charset="0"/>
              <a:buChar char="•"/>
            </a:pPr>
            <a:r>
              <a:rPr lang="en-IN" dirty="0"/>
              <a:t>Processor                : Intel 3</a:t>
            </a:r>
            <a:r>
              <a:rPr lang="en-IN" baseline="30000" dirty="0"/>
              <a:t>rd</a:t>
            </a:r>
            <a:r>
              <a:rPr lang="en-IN" dirty="0"/>
              <a:t> Gen or above</a:t>
            </a:r>
            <a:endParaRPr lang="en-US" dirty="0"/>
          </a:p>
        </p:txBody>
      </p:sp>
      <p:sp>
        <p:nvSpPr>
          <p:cNvPr id="7" name="TextBox 6">
            <a:extLst>
              <a:ext uri="{FF2B5EF4-FFF2-40B4-BE49-F238E27FC236}">
                <a16:creationId xmlns:a16="http://schemas.microsoft.com/office/drawing/2014/main" id="{5229654B-CB2E-46FB-D716-3423BAC37F14}"/>
              </a:ext>
            </a:extLst>
          </p:cNvPr>
          <p:cNvSpPr txBox="1"/>
          <p:nvPr/>
        </p:nvSpPr>
        <p:spPr>
          <a:xfrm>
            <a:off x="5344220" y="2123734"/>
            <a:ext cx="1124154" cy="369332"/>
          </a:xfrm>
          <a:prstGeom prst="rect">
            <a:avLst/>
          </a:prstGeom>
          <a:noFill/>
        </p:spPr>
        <p:txBody>
          <a:bodyPr wrap="none" rtlCol="0">
            <a:spAutoFit/>
          </a:bodyPr>
          <a:lstStyle/>
          <a:p>
            <a:r>
              <a:rPr lang="en-US" b="1" dirty="0"/>
              <a:t>Hardware</a:t>
            </a:r>
            <a:endParaRPr lang="en-IN" b="1" dirty="0"/>
          </a:p>
        </p:txBody>
      </p:sp>
      <p:sp>
        <p:nvSpPr>
          <p:cNvPr id="9" name="TextBox 8">
            <a:extLst>
              <a:ext uri="{FF2B5EF4-FFF2-40B4-BE49-F238E27FC236}">
                <a16:creationId xmlns:a16="http://schemas.microsoft.com/office/drawing/2014/main" id="{E8A47DC2-4D80-F2A9-27E8-0C6CADAFCC78}"/>
              </a:ext>
            </a:extLst>
          </p:cNvPr>
          <p:cNvSpPr txBox="1"/>
          <p:nvPr/>
        </p:nvSpPr>
        <p:spPr>
          <a:xfrm>
            <a:off x="5366216" y="4154864"/>
            <a:ext cx="2731416" cy="369332"/>
          </a:xfrm>
          <a:prstGeom prst="rect">
            <a:avLst/>
          </a:prstGeom>
          <a:noFill/>
        </p:spPr>
        <p:txBody>
          <a:bodyPr wrap="square">
            <a:spAutoFit/>
          </a:bodyPr>
          <a:lstStyle/>
          <a:p>
            <a:r>
              <a:rPr lang="en-US" b="1" dirty="0"/>
              <a:t>Software</a:t>
            </a:r>
            <a:endParaRPr lang="en-IN" b="1" dirty="0"/>
          </a:p>
        </p:txBody>
      </p:sp>
      <p:sp>
        <p:nvSpPr>
          <p:cNvPr id="10" name="TextBox 9">
            <a:extLst>
              <a:ext uri="{FF2B5EF4-FFF2-40B4-BE49-F238E27FC236}">
                <a16:creationId xmlns:a16="http://schemas.microsoft.com/office/drawing/2014/main" id="{444AF918-990D-27A7-996B-671D920C4CDC}"/>
              </a:ext>
            </a:extLst>
          </p:cNvPr>
          <p:cNvSpPr txBox="1"/>
          <p:nvPr/>
        </p:nvSpPr>
        <p:spPr>
          <a:xfrm>
            <a:off x="5366216" y="4755228"/>
            <a:ext cx="2353658" cy="646331"/>
          </a:xfrm>
          <a:prstGeom prst="rect">
            <a:avLst/>
          </a:prstGeom>
          <a:noFill/>
        </p:spPr>
        <p:txBody>
          <a:bodyPr wrap="none" rtlCol="0">
            <a:spAutoFit/>
          </a:bodyPr>
          <a:lstStyle/>
          <a:p>
            <a:pPr marL="285750" indent="-285750">
              <a:buClr>
                <a:schemeClr val="accent5">
                  <a:lumMod val="75000"/>
                </a:schemeClr>
              </a:buClr>
              <a:buSzPct val="120000"/>
              <a:buFont typeface="Arial" panose="020B0604020202020204" pitchFamily="34" charset="0"/>
              <a:buChar char="•"/>
            </a:pPr>
            <a:r>
              <a:rPr lang="en-US" dirty="0"/>
              <a:t>Python 3.7 or Latest</a:t>
            </a:r>
          </a:p>
          <a:p>
            <a:pPr marL="285750" indent="-285750">
              <a:buClr>
                <a:schemeClr val="accent5">
                  <a:lumMod val="75000"/>
                </a:schemeClr>
              </a:buClr>
              <a:buSzPct val="120000"/>
              <a:buFont typeface="Arial" panose="020B0604020202020204" pitchFamily="34" charset="0"/>
              <a:buChar char="•"/>
            </a:pPr>
            <a:r>
              <a:rPr lang="en-US" dirty="0" err="1"/>
              <a:t>Jupyter</a:t>
            </a:r>
            <a:r>
              <a:rPr lang="en-US" dirty="0"/>
              <a:t> Notebook</a:t>
            </a:r>
            <a:endParaRPr lang="en-IN" dirty="0"/>
          </a:p>
        </p:txBody>
      </p:sp>
      <p:pic>
        <p:nvPicPr>
          <p:cNvPr id="12" name="Picture 11">
            <a:extLst>
              <a:ext uri="{FF2B5EF4-FFF2-40B4-BE49-F238E27FC236}">
                <a16:creationId xmlns:a16="http://schemas.microsoft.com/office/drawing/2014/main" id="{C7F58876-C43F-6FD4-11D5-B1593B893A11}"/>
              </a:ext>
            </a:extLst>
          </p:cNvPr>
          <p:cNvPicPr>
            <a:picLocks noChangeAspect="1"/>
          </p:cNvPicPr>
          <p:nvPr/>
        </p:nvPicPr>
        <p:blipFill>
          <a:blip r:embed="rId3"/>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A56A1E2C-2551-8E28-A8F4-9E8CA8ED6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6F02D441-4445-BFAC-30E2-6B1B947B4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266379" y="6619842"/>
            <a:ext cx="2886478" cy="238158"/>
          </a:xfrm>
          <a:prstGeom prst="rect">
            <a:avLst/>
          </a:prstGeom>
        </p:spPr>
      </p:pic>
    </p:spTree>
    <p:extLst>
      <p:ext uri="{BB962C8B-B14F-4D97-AF65-F5344CB8AC3E}">
        <p14:creationId xmlns:p14="http://schemas.microsoft.com/office/powerpoint/2010/main" val="155891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12</a:t>
            </a:fld>
            <a:endParaRPr/>
          </a:p>
        </p:txBody>
      </p:sp>
      <p:sp>
        <p:nvSpPr>
          <p:cNvPr id="6" name="TextBox 5"/>
          <p:cNvSpPr txBox="1"/>
          <p:nvPr/>
        </p:nvSpPr>
        <p:spPr>
          <a:xfrm>
            <a:off x="609601" y="685801"/>
            <a:ext cx="1823256" cy="369332"/>
          </a:xfrm>
          <a:prstGeom prst="rect">
            <a:avLst/>
          </a:prstGeom>
          <a:noFill/>
        </p:spPr>
        <p:txBody>
          <a:bodyPr wrap="none" rtlCol="0">
            <a:spAutoFit/>
          </a:bodyPr>
          <a:lstStyle/>
          <a:p>
            <a:r>
              <a:rPr lang="en-US" b="1" dirty="0">
                <a:solidFill>
                  <a:schemeClr val="accent5">
                    <a:lumMod val="75000"/>
                  </a:schemeClr>
                </a:solidFill>
                <a:latin typeface="+mj-lt"/>
                <a:cs typeface="Times New Roman" pitchFamily="18" charset="0"/>
              </a:rPr>
              <a:t>Use</a:t>
            </a:r>
            <a:r>
              <a:rPr lang="en-US" b="1" dirty="0">
                <a:latin typeface="+mj-lt"/>
                <a:cs typeface="Times New Roman" pitchFamily="18" charset="0"/>
              </a:rPr>
              <a:t> </a:t>
            </a:r>
            <a:r>
              <a:rPr lang="en-US" b="1" dirty="0">
                <a:solidFill>
                  <a:srgbClr val="C00000"/>
                </a:solidFill>
                <a:latin typeface="+mj-lt"/>
                <a:cs typeface="Times New Roman" pitchFamily="18" charset="0"/>
              </a:rPr>
              <a:t>Ca</a:t>
            </a:r>
            <a:r>
              <a:rPr lang="en-US" b="1" dirty="0">
                <a:solidFill>
                  <a:schemeClr val="accent4"/>
                </a:solidFill>
                <a:latin typeface="+mj-lt"/>
                <a:cs typeface="Times New Roman" pitchFamily="18" charset="0"/>
              </a:rPr>
              <a:t>se</a:t>
            </a:r>
            <a:r>
              <a:rPr lang="en-US" b="1" dirty="0">
                <a:latin typeface="+mj-lt"/>
                <a:cs typeface="Times New Roman" pitchFamily="18" charset="0"/>
              </a:rPr>
              <a:t> </a:t>
            </a:r>
            <a:r>
              <a:rPr lang="en-US" b="1" dirty="0">
                <a:solidFill>
                  <a:srgbClr val="00B050"/>
                </a:solidFill>
                <a:latin typeface="+mj-lt"/>
                <a:cs typeface="Times New Roman" pitchFamily="18" charset="0"/>
              </a:rPr>
              <a:t>Dia</a:t>
            </a:r>
            <a:r>
              <a:rPr lang="en-US" b="1" dirty="0">
                <a:solidFill>
                  <a:schemeClr val="accent5">
                    <a:lumMod val="75000"/>
                  </a:schemeClr>
                </a:solidFill>
                <a:latin typeface="+mj-lt"/>
                <a:cs typeface="Times New Roman" pitchFamily="18" charset="0"/>
              </a:rPr>
              <a:t>gr</a:t>
            </a:r>
            <a:r>
              <a:rPr lang="en-US" b="1" dirty="0">
                <a:solidFill>
                  <a:srgbClr val="C00000"/>
                </a:solidFill>
                <a:latin typeface="+mj-lt"/>
                <a:cs typeface="Times New Roman" pitchFamily="18" charset="0"/>
              </a:rPr>
              <a:t>am</a:t>
            </a:r>
          </a:p>
        </p:txBody>
      </p:sp>
      <p:pic>
        <p:nvPicPr>
          <p:cNvPr id="5" name="Picture 4"/>
          <p:cNvPicPr/>
          <p:nvPr/>
        </p:nvPicPr>
        <p:blipFill>
          <a:blip r:embed="rId3"/>
          <a:srcRect l="7056" t="3299" r="6822" b="5567"/>
          <a:stretch>
            <a:fillRect/>
          </a:stretch>
        </p:blipFill>
        <p:spPr bwMode="auto">
          <a:xfrm>
            <a:off x="3218075" y="719735"/>
            <a:ext cx="6819900" cy="5613400"/>
          </a:xfrm>
          <a:prstGeom prst="rect">
            <a:avLst/>
          </a:prstGeom>
          <a:noFill/>
          <a:ln w="9525">
            <a:noFill/>
            <a:miter lim="800000"/>
            <a:headEnd/>
            <a:tailEnd/>
          </a:ln>
        </p:spPr>
      </p:pic>
      <p:pic>
        <p:nvPicPr>
          <p:cNvPr id="2" name="Picture 1">
            <a:extLst>
              <a:ext uri="{FF2B5EF4-FFF2-40B4-BE49-F238E27FC236}">
                <a16:creationId xmlns:a16="http://schemas.microsoft.com/office/drawing/2014/main" id="{4C90F537-C363-AF4E-5BA5-FA8DECB34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594736" y="6629269"/>
            <a:ext cx="2886478" cy="238158"/>
          </a:xfrm>
          <a:prstGeom prst="rect">
            <a:avLst/>
          </a:prstGeom>
        </p:spPr>
      </p:pic>
      <p:pic>
        <p:nvPicPr>
          <p:cNvPr id="3" name="Picture 2">
            <a:extLst>
              <a:ext uri="{FF2B5EF4-FFF2-40B4-BE49-F238E27FC236}">
                <a16:creationId xmlns:a16="http://schemas.microsoft.com/office/drawing/2014/main" id="{6C1039CF-B795-37EE-DF6A-D2C96F456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7" name="Picture 6">
            <a:extLst>
              <a:ext uri="{FF2B5EF4-FFF2-40B4-BE49-F238E27FC236}">
                <a16:creationId xmlns:a16="http://schemas.microsoft.com/office/drawing/2014/main" id="{0E3043F9-FEB3-1A0E-DB0F-2E047B3264F6}"/>
              </a:ext>
            </a:extLst>
          </p:cNvPr>
          <p:cNvPicPr>
            <a:picLocks noChangeAspect="1"/>
          </p:cNvPicPr>
          <p:nvPr/>
        </p:nvPicPr>
        <p:blipFill>
          <a:blip r:embed="rId5"/>
          <a:stretch>
            <a:fillRect/>
          </a:stretch>
        </p:blipFill>
        <p:spPr>
          <a:xfrm>
            <a:off x="11152857" y="0"/>
            <a:ext cx="1039143" cy="9438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13</a:t>
            </a:fld>
            <a:endParaRPr/>
          </a:p>
        </p:txBody>
      </p:sp>
      <p:sp>
        <p:nvSpPr>
          <p:cNvPr id="6" name="TextBox 5"/>
          <p:cNvSpPr txBox="1"/>
          <p:nvPr/>
        </p:nvSpPr>
        <p:spPr>
          <a:xfrm>
            <a:off x="609600" y="685801"/>
            <a:ext cx="1884170" cy="369332"/>
          </a:xfrm>
          <a:prstGeom prst="rect">
            <a:avLst/>
          </a:prstGeom>
          <a:noFill/>
        </p:spPr>
        <p:txBody>
          <a:bodyPr wrap="none" rtlCol="0">
            <a:spAutoFit/>
          </a:bodyPr>
          <a:lstStyle/>
          <a:p>
            <a:r>
              <a:rPr lang="en-US" b="1" dirty="0">
                <a:solidFill>
                  <a:schemeClr val="accent1"/>
                </a:solidFill>
                <a:latin typeface="+mj-lt"/>
              </a:rPr>
              <a:t>Seq</a:t>
            </a:r>
            <a:r>
              <a:rPr lang="en-US" b="1" dirty="0">
                <a:solidFill>
                  <a:srgbClr val="C00000"/>
                </a:solidFill>
                <a:latin typeface="+mj-lt"/>
              </a:rPr>
              <a:t>uen</a:t>
            </a:r>
            <a:r>
              <a:rPr lang="en-US" b="1" dirty="0">
                <a:solidFill>
                  <a:srgbClr val="FFC000"/>
                </a:solidFill>
                <a:latin typeface="+mj-lt"/>
              </a:rPr>
              <a:t>ce </a:t>
            </a:r>
            <a:r>
              <a:rPr lang="en-US" b="1" dirty="0">
                <a:solidFill>
                  <a:srgbClr val="00B050"/>
                </a:solidFill>
                <a:latin typeface="+mj-lt"/>
              </a:rPr>
              <a:t>Dia</a:t>
            </a:r>
            <a:r>
              <a:rPr lang="en-US" b="1" dirty="0">
                <a:solidFill>
                  <a:schemeClr val="accent5">
                    <a:lumMod val="75000"/>
                  </a:schemeClr>
                </a:solidFill>
                <a:latin typeface="+mj-lt"/>
              </a:rPr>
              <a:t>gr</a:t>
            </a:r>
            <a:r>
              <a:rPr lang="en-US" b="1" dirty="0">
                <a:solidFill>
                  <a:srgbClr val="C00000"/>
                </a:solidFill>
                <a:latin typeface="+mj-lt"/>
              </a:rPr>
              <a:t>am</a:t>
            </a:r>
            <a:endParaRPr lang="en-US" b="1" dirty="0">
              <a:solidFill>
                <a:srgbClr val="C00000"/>
              </a:solidFill>
              <a:latin typeface="+mj-lt"/>
              <a:cs typeface="Times New Roman" pitchFamily="18" charset="0"/>
            </a:endParaRPr>
          </a:p>
        </p:txBody>
      </p:sp>
      <p:pic>
        <p:nvPicPr>
          <p:cNvPr id="5" name="Picture 4"/>
          <p:cNvPicPr/>
          <p:nvPr/>
        </p:nvPicPr>
        <p:blipFill>
          <a:blip r:embed="rId3"/>
          <a:srcRect/>
          <a:stretch>
            <a:fillRect/>
          </a:stretch>
        </p:blipFill>
        <p:spPr bwMode="auto">
          <a:xfrm>
            <a:off x="3597265" y="1055133"/>
            <a:ext cx="5994400" cy="5634542"/>
          </a:xfrm>
          <a:prstGeom prst="rect">
            <a:avLst/>
          </a:prstGeom>
          <a:noFill/>
          <a:ln w="9525">
            <a:noFill/>
            <a:miter lim="800000"/>
            <a:headEnd/>
            <a:tailEnd/>
          </a:ln>
        </p:spPr>
      </p:pic>
      <p:pic>
        <p:nvPicPr>
          <p:cNvPr id="2" name="Picture 1">
            <a:extLst>
              <a:ext uri="{FF2B5EF4-FFF2-40B4-BE49-F238E27FC236}">
                <a16:creationId xmlns:a16="http://schemas.microsoft.com/office/drawing/2014/main" id="{A3028B00-F233-A4BC-1FC7-0023FBDF0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3" name="Picture 2">
            <a:extLst>
              <a:ext uri="{FF2B5EF4-FFF2-40B4-BE49-F238E27FC236}">
                <a16:creationId xmlns:a16="http://schemas.microsoft.com/office/drawing/2014/main" id="{A417EA7F-9B53-E638-24A6-8D5F9D9D6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pic>
        <p:nvPicPr>
          <p:cNvPr id="4" name="Picture 3">
            <a:extLst>
              <a:ext uri="{FF2B5EF4-FFF2-40B4-BE49-F238E27FC236}">
                <a16:creationId xmlns:a16="http://schemas.microsoft.com/office/drawing/2014/main" id="{64A1E25A-AE55-8A6D-D709-3243F3A9C96D}"/>
              </a:ext>
            </a:extLst>
          </p:cNvPr>
          <p:cNvPicPr>
            <a:picLocks noChangeAspect="1"/>
          </p:cNvPicPr>
          <p:nvPr/>
        </p:nvPicPr>
        <p:blipFill>
          <a:blip r:embed="rId5"/>
          <a:stretch>
            <a:fillRect/>
          </a:stretch>
        </p:blipFill>
        <p:spPr>
          <a:xfrm>
            <a:off x="11152857" y="0"/>
            <a:ext cx="1039143" cy="9438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14</a:t>
            </a:fld>
            <a:endParaRPr/>
          </a:p>
        </p:txBody>
      </p:sp>
      <p:sp>
        <p:nvSpPr>
          <p:cNvPr id="6" name="TextBox 5"/>
          <p:cNvSpPr txBox="1"/>
          <p:nvPr/>
        </p:nvSpPr>
        <p:spPr>
          <a:xfrm>
            <a:off x="609600" y="685801"/>
            <a:ext cx="1452962" cy="369332"/>
          </a:xfrm>
          <a:prstGeom prst="rect">
            <a:avLst/>
          </a:prstGeom>
          <a:noFill/>
        </p:spPr>
        <p:txBody>
          <a:bodyPr wrap="none" rtlCol="0">
            <a:spAutoFit/>
          </a:bodyPr>
          <a:lstStyle/>
          <a:p>
            <a:r>
              <a:rPr lang="en-US" b="1"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Cla</a:t>
            </a:r>
            <a:r>
              <a:rPr lang="en-US" b="1" dirty="0">
                <a:solidFill>
                  <a:srgbClr val="C00000"/>
                </a:solidFill>
                <a:latin typeface="Calibri Light" panose="020F0302020204030204" pitchFamily="34" charset="0"/>
                <a:ea typeface="Calibri Light" panose="020F0302020204030204" pitchFamily="34" charset="0"/>
                <a:cs typeface="Calibri Light" panose="020F0302020204030204" pitchFamily="34" charset="0"/>
              </a:rPr>
              <a:t>ss</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a:solidFill>
                  <a:schemeClr val="accent4"/>
                </a:solidFill>
                <a:latin typeface="Calibri Light" panose="020F0302020204030204" pitchFamily="34" charset="0"/>
                <a:ea typeface="Calibri Light" panose="020F0302020204030204" pitchFamily="34" charset="0"/>
                <a:cs typeface="Calibri Light" panose="020F0302020204030204" pitchFamily="34" charset="0"/>
              </a:rPr>
              <a:t>Dia</a:t>
            </a:r>
            <a:r>
              <a:rPr lang="en-US" b="1" dirty="0">
                <a:solidFill>
                  <a:srgbClr val="00B050"/>
                </a:solidFill>
                <a:latin typeface="Calibri Light" panose="020F0302020204030204" pitchFamily="34" charset="0"/>
                <a:ea typeface="Calibri Light" panose="020F0302020204030204" pitchFamily="34" charset="0"/>
                <a:cs typeface="Calibri Light" panose="020F0302020204030204" pitchFamily="34" charset="0"/>
              </a:rPr>
              <a:t>gr</a:t>
            </a:r>
            <a:r>
              <a:rPr lang="en-US" b="1"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a</a:t>
            </a:r>
            <a:r>
              <a:rPr lang="en-US" b="1" dirty="0">
                <a:solidFill>
                  <a:srgbClr val="C00000"/>
                </a:solidFill>
                <a:latin typeface="Calibri Light" panose="020F0302020204030204" pitchFamily="34" charset="0"/>
                <a:ea typeface="Calibri Light" panose="020F0302020204030204" pitchFamily="34" charset="0"/>
                <a:cs typeface="Calibri Light" panose="020F0302020204030204" pitchFamily="34" charset="0"/>
              </a:rPr>
              <a:t>m</a:t>
            </a:r>
          </a:p>
        </p:txBody>
      </p:sp>
      <p:pic>
        <p:nvPicPr>
          <p:cNvPr id="5" name="Picture 4"/>
          <p:cNvPicPr/>
          <p:nvPr/>
        </p:nvPicPr>
        <p:blipFill>
          <a:blip r:embed="rId3"/>
          <a:srcRect/>
          <a:stretch>
            <a:fillRect/>
          </a:stretch>
        </p:blipFill>
        <p:spPr bwMode="auto">
          <a:xfrm>
            <a:off x="1828800" y="2108200"/>
            <a:ext cx="8534400" cy="2894984"/>
          </a:xfrm>
          <a:prstGeom prst="rect">
            <a:avLst/>
          </a:prstGeom>
          <a:noFill/>
          <a:ln w="9525">
            <a:noFill/>
            <a:miter lim="800000"/>
            <a:headEnd/>
            <a:tailEnd/>
          </a:ln>
        </p:spPr>
      </p:pic>
      <p:pic>
        <p:nvPicPr>
          <p:cNvPr id="2" name="Picture 1">
            <a:extLst>
              <a:ext uri="{FF2B5EF4-FFF2-40B4-BE49-F238E27FC236}">
                <a16:creationId xmlns:a16="http://schemas.microsoft.com/office/drawing/2014/main" id="{3472BD04-DD46-0F0D-2AA1-1443C76CA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3" name="Picture 2">
            <a:extLst>
              <a:ext uri="{FF2B5EF4-FFF2-40B4-BE49-F238E27FC236}">
                <a16:creationId xmlns:a16="http://schemas.microsoft.com/office/drawing/2014/main" id="{A8F8EAEC-E887-C167-7C22-8C8E6028B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pic>
        <p:nvPicPr>
          <p:cNvPr id="4" name="Picture 3">
            <a:extLst>
              <a:ext uri="{FF2B5EF4-FFF2-40B4-BE49-F238E27FC236}">
                <a16:creationId xmlns:a16="http://schemas.microsoft.com/office/drawing/2014/main" id="{1B7A6755-EC9B-4B3D-9239-F552810EAE0F}"/>
              </a:ext>
            </a:extLst>
          </p:cNvPr>
          <p:cNvPicPr>
            <a:picLocks noChangeAspect="1"/>
          </p:cNvPicPr>
          <p:nvPr/>
        </p:nvPicPr>
        <p:blipFill>
          <a:blip r:embed="rId5"/>
          <a:stretch>
            <a:fillRect/>
          </a:stretch>
        </p:blipFill>
        <p:spPr>
          <a:xfrm>
            <a:off x="11152857" y="0"/>
            <a:ext cx="1039143" cy="9438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sp>
        <p:nvSpPr>
          <p:cNvPr id="6" name="TextBox 5"/>
          <p:cNvSpPr txBox="1"/>
          <p:nvPr/>
        </p:nvSpPr>
        <p:spPr>
          <a:xfrm>
            <a:off x="619027" y="685801"/>
            <a:ext cx="2270173" cy="369332"/>
          </a:xfrm>
          <a:prstGeom prst="rect">
            <a:avLst/>
          </a:prstGeom>
          <a:noFill/>
        </p:spPr>
        <p:txBody>
          <a:bodyPr wrap="none" rtlCol="0">
            <a:spAutoFit/>
          </a:bodyPr>
          <a:lstStyle/>
          <a:p>
            <a:r>
              <a:rPr lang="en-US" b="1" dirty="0">
                <a:solidFill>
                  <a:schemeClr val="accent1"/>
                </a:solidFill>
                <a:latin typeface="+mj-lt"/>
              </a:rPr>
              <a:t>Coll</a:t>
            </a:r>
            <a:r>
              <a:rPr lang="en-US" b="1" dirty="0">
                <a:solidFill>
                  <a:srgbClr val="C00000"/>
                </a:solidFill>
                <a:latin typeface="+mj-lt"/>
              </a:rPr>
              <a:t>abo</a:t>
            </a:r>
            <a:r>
              <a:rPr lang="en-US" b="1" dirty="0">
                <a:solidFill>
                  <a:schemeClr val="accent4"/>
                </a:solidFill>
                <a:latin typeface="+mj-lt"/>
              </a:rPr>
              <a:t>rati</a:t>
            </a:r>
            <a:r>
              <a:rPr lang="en-US" b="1" dirty="0">
                <a:solidFill>
                  <a:srgbClr val="00B050"/>
                </a:solidFill>
                <a:latin typeface="+mj-lt"/>
              </a:rPr>
              <a:t>on Di</a:t>
            </a:r>
            <a:r>
              <a:rPr lang="en-US" b="1" dirty="0">
                <a:solidFill>
                  <a:schemeClr val="accent1"/>
                </a:solidFill>
                <a:latin typeface="+mj-lt"/>
              </a:rPr>
              <a:t>ag</a:t>
            </a:r>
            <a:r>
              <a:rPr lang="en-US" b="1" dirty="0">
                <a:solidFill>
                  <a:srgbClr val="C00000"/>
                </a:solidFill>
                <a:latin typeface="+mj-lt"/>
              </a:rPr>
              <a:t>ram</a:t>
            </a:r>
            <a:endParaRPr lang="en-US" b="1" dirty="0">
              <a:solidFill>
                <a:srgbClr val="C00000"/>
              </a:solidFill>
              <a:latin typeface="+mj-lt"/>
              <a:cs typeface="Times New Roman" pitchFamily="18" charset="0"/>
            </a:endParaRPr>
          </a:p>
        </p:txBody>
      </p:sp>
      <p:pic>
        <p:nvPicPr>
          <p:cNvPr id="5" name="Picture 4"/>
          <p:cNvPicPr/>
          <p:nvPr/>
        </p:nvPicPr>
        <p:blipFill>
          <a:blip r:embed="rId3"/>
          <a:srcRect/>
          <a:stretch>
            <a:fillRect/>
          </a:stretch>
        </p:blipFill>
        <p:spPr bwMode="auto">
          <a:xfrm>
            <a:off x="2133600" y="2363996"/>
            <a:ext cx="7924800" cy="2563641"/>
          </a:xfrm>
          <a:prstGeom prst="rect">
            <a:avLst/>
          </a:prstGeom>
          <a:noFill/>
          <a:ln w="9525">
            <a:noFill/>
            <a:miter lim="800000"/>
            <a:headEnd/>
            <a:tailEnd/>
          </a:ln>
        </p:spPr>
      </p:pic>
      <p:pic>
        <p:nvPicPr>
          <p:cNvPr id="2" name="Picture 1">
            <a:extLst>
              <a:ext uri="{FF2B5EF4-FFF2-40B4-BE49-F238E27FC236}">
                <a16:creationId xmlns:a16="http://schemas.microsoft.com/office/drawing/2014/main" id="{99B61404-E0C3-9F26-A6D1-13AA66940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3" name="Picture 2">
            <a:extLst>
              <a:ext uri="{FF2B5EF4-FFF2-40B4-BE49-F238E27FC236}">
                <a16:creationId xmlns:a16="http://schemas.microsoft.com/office/drawing/2014/main" id="{0789E3EE-F489-553A-CC49-739EA2987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pic>
        <p:nvPicPr>
          <p:cNvPr id="4" name="Picture 3">
            <a:extLst>
              <a:ext uri="{FF2B5EF4-FFF2-40B4-BE49-F238E27FC236}">
                <a16:creationId xmlns:a16="http://schemas.microsoft.com/office/drawing/2014/main" id="{543E4CB7-EFB4-46BF-2CAB-D3D2D00E1E39}"/>
              </a:ext>
            </a:extLst>
          </p:cNvPr>
          <p:cNvPicPr>
            <a:picLocks noChangeAspect="1"/>
          </p:cNvPicPr>
          <p:nvPr/>
        </p:nvPicPr>
        <p:blipFill>
          <a:blip r:embed="rId5"/>
          <a:stretch>
            <a:fillRect/>
          </a:stretch>
        </p:blipFill>
        <p:spPr>
          <a:xfrm>
            <a:off x="11152857" y="0"/>
            <a:ext cx="1039143" cy="9438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16</a:t>
            </a:fld>
            <a:endParaRPr/>
          </a:p>
        </p:txBody>
      </p:sp>
      <p:sp>
        <p:nvSpPr>
          <p:cNvPr id="6" name="TextBox 5"/>
          <p:cNvSpPr txBox="1"/>
          <p:nvPr/>
        </p:nvSpPr>
        <p:spPr>
          <a:xfrm>
            <a:off x="617169" y="471948"/>
            <a:ext cx="903452" cy="369332"/>
          </a:xfrm>
          <a:prstGeom prst="rect">
            <a:avLst/>
          </a:prstGeom>
          <a:noFill/>
        </p:spPr>
        <p:txBody>
          <a:bodyPr wrap="none" rtlCol="0">
            <a:spAutoFit/>
          </a:bodyPr>
          <a:lstStyle/>
          <a:p>
            <a:r>
              <a:rPr lang="en-US" dirty="0">
                <a:solidFill>
                  <a:schemeClr val="accent1"/>
                </a:solidFill>
                <a:latin typeface="Cambria" pitchFamily="18" charset="0"/>
                <a:cs typeface="Times New Roman" pitchFamily="18" charset="0"/>
              </a:rPr>
              <a:t>R</a:t>
            </a:r>
            <a:r>
              <a:rPr lang="en-US" dirty="0">
                <a:solidFill>
                  <a:srgbClr val="C00000"/>
                </a:solidFill>
                <a:latin typeface="Cambria" pitchFamily="18" charset="0"/>
                <a:cs typeface="Times New Roman" pitchFamily="18" charset="0"/>
              </a:rPr>
              <a:t>e</a:t>
            </a:r>
            <a:r>
              <a:rPr lang="en-US" dirty="0">
                <a:solidFill>
                  <a:srgbClr val="FFC000"/>
                </a:solidFill>
                <a:latin typeface="Cambria" pitchFamily="18" charset="0"/>
                <a:cs typeface="Times New Roman" pitchFamily="18" charset="0"/>
              </a:rPr>
              <a:t>s</a:t>
            </a:r>
            <a:r>
              <a:rPr lang="en-US" dirty="0">
                <a:solidFill>
                  <a:schemeClr val="accent6"/>
                </a:solidFill>
                <a:latin typeface="Cambria" pitchFamily="18" charset="0"/>
                <a:cs typeface="Times New Roman" pitchFamily="18" charset="0"/>
              </a:rPr>
              <a:t>ul</a:t>
            </a:r>
            <a:r>
              <a:rPr lang="en-US" dirty="0">
                <a:solidFill>
                  <a:schemeClr val="accent1"/>
                </a:solidFill>
                <a:latin typeface="Cambria" pitchFamily="18" charset="0"/>
                <a:cs typeface="Times New Roman" pitchFamily="18" charset="0"/>
              </a:rPr>
              <a:t>t</a:t>
            </a:r>
            <a:r>
              <a:rPr lang="en-US" dirty="0">
                <a:solidFill>
                  <a:srgbClr val="C00000"/>
                </a:solidFill>
                <a:latin typeface="Cambria" pitchFamily="18" charset="0"/>
                <a:cs typeface="Times New Roman" pitchFamily="18" charset="0"/>
              </a:rPr>
              <a:t>s</a:t>
            </a:r>
          </a:p>
        </p:txBody>
      </p:sp>
      <p:pic>
        <p:nvPicPr>
          <p:cNvPr id="2050" name="Picture 2"/>
          <p:cNvPicPr>
            <a:picLocks noChangeAspect="1" noChangeArrowheads="1"/>
          </p:cNvPicPr>
          <p:nvPr/>
        </p:nvPicPr>
        <p:blipFill>
          <a:blip r:embed="rId3"/>
          <a:srcRect l="7613" t="24740" r="34407" b="14844"/>
          <a:stretch>
            <a:fillRect/>
          </a:stretch>
        </p:blipFill>
        <p:spPr bwMode="auto">
          <a:xfrm>
            <a:off x="1236744" y="1253064"/>
            <a:ext cx="9718511" cy="53424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70FB480C-1A7E-9645-3C67-543798341B31}"/>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2FC44299-4056-DF6D-0C6C-97D4AD0C4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D3455D00-892C-04C8-FA05-2056F5FC8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29269"/>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17</a:t>
            </a:fld>
            <a:endParaRPr/>
          </a:p>
        </p:txBody>
      </p:sp>
      <p:pic>
        <p:nvPicPr>
          <p:cNvPr id="3074" name="Picture 2"/>
          <p:cNvPicPr>
            <a:picLocks noChangeAspect="1" noChangeArrowheads="1"/>
          </p:cNvPicPr>
          <p:nvPr/>
        </p:nvPicPr>
        <p:blipFill>
          <a:blip r:embed="rId3"/>
          <a:srcRect l="7613" t="25781" r="30893" b="35677"/>
          <a:stretch>
            <a:fillRect/>
          </a:stretch>
        </p:blipFill>
        <p:spPr bwMode="auto">
          <a:xfrm>
            <a:off x="304800" y="1803400"/>
            <a:ext cx="11277600" cy="4165600"/>
          </a:xfrm>
          <a:prstGeom prst="rect">
            <a:avLst/>
          </a:prstGeom>
          <a:noFill/>
          <a:ln w="9525">
            <a:noFill/>
            <a:miter lim="800000"/>
            <a:headEnd/>
            <a:tailEnd/>
          </a:ln>
          <a:effectLst/>
        </p:spPr>
      </p:pic>
      <p:sp>
        <p:nvSpPr>
          <p:cNvPr id="3075" name="Rectangle 3"/>
          <p:cNvSpPr>
            <a:spLocks noChangeArrowheads="1"/>
          </p:cNvSpPr>
          <p:nvPr/>
        </p:nvSpPr>
        <p:spPr bwMode="auto">
          <a:xfrm>
            <a:off x="4230021" y="1106877"/>
            <a:ext cx="3427157" cy="533544"/>
          </a:xfrm>
          <a:prstGeom prst="rect">
            <a:avLst/>
          </a:prstGeom>
          <a:noFill/>
          <a:ln w="9525">
            <a:noFill/>
            <a:miter lim="800000"/>
            <a:headEnd/>
            <a:tailEnd/>
          </a:ln>
          <a:effectLst/>
        </p:spPr>
        <p:txBody>
          <a:bodyPr vert="horz" wrap="none" lIns="121920" tIns="60960" rIns="121920" bIns="60960" numCol="1" anchor="ctr" anchorCtr="0" compatLnSpc="1">
            <a:prstTxWarp prst="textNoShape">
              <a:avLst/>
            </a:prstTxWarp>
            <a:spAutoFit/>
          </a:bodyPr>
          <a:lstStyle/>
          <a:p>
            <a:pPr defTabSz="1219170" fontAlgn="base">
              <a:spcBef>
                <a:spcPct val="0"/>
              </a:spcBef>
              <a:spcAft>
                <a:spcPct val="0"/>
              </a:spcAft>
            </a:pPr>
            <a:r>
              <a:rPr lang="en-US" sz="2667" b="1" dirty="0">
                <a:latin typeface="Cambria" pitchFamily="18" charset="0"/>
                <a:cs typeface="Arial" pitchFamily="34" charset="0"/>
              </a:rPr>
              <a:t>#</a:t>
            </a:r>
            <a:r>
              <a:rPr lang="en-US" b="1" dirty="0">
                <a:latin typeface="Cambria" pitchFamily="18" charset="0"/>
                <a:cs typeface="Arial" pitchFamily="34" charset="0"/>
              </a:rPr>
              <a:t>Features distribution graph </a:t>
            </a:r>
          </a:p>
        </p:txBody>
      </p:sp>
      <p:pic>
        <p:nvPicPr>
          <p:cNvPr id="2" name="Picture 1">
            <a:extLst>
              <a:ext uri="{FF2B5EF4-FFF2-40B4-BE49-F238E27FC236}">
                <a16:creationId xmlns:a16="http://schemas.microsoft.com/office/drawing/2014/main" id="{A9EE0186-8F3E-0099-D618-10054490B8F5}"/>
              </a:ext>
            </a:extLst>
          </p:cNvPr>
          <p:cNvPicPr>
            <a:picLocks noChangeAspect="1"/>
          </p:cNvPicPr>
          <p:nvPr/>
        </p:nvPicPr>
        <p:blipFill>
          <a:blip r:embed="rId4"/>
          <a:stretch>
            <a:fillRect/>
          </a:stretch>
        </p:blipFill>
        <p:spPr>
          <a:xfrm>
            <a:off x="11152857" y="0"/>
            <a:ext cx="1039143" cy="943897"/>
          </a:xfrm>
          <a:prstGeom prst="rect">
            <a:avLst/>
          </a:prstGeom>
        </p:spPr>
      </p:pic>
      <p:sp>
        <p:nvSpPr>
          <p:cNvPr id="3" name="TextBox 2">
            <a:extLst>
              <a:ext uri="{FF2B5EF4-FFF2-40B4-BE49-F238E27FC236}">
                <a16:creationId xmlns:a16="http://schemas.microsoft.com/office/drawing/2014/main" id="{2CAC00D0-457B-CFEC-2C69-1AEEEC8BD6ED}"/>
              </a:ext>
            </a:extLst>
          </p:cNvPr>
          <p:cNvSpPr txBox="1"/>
          <p:nvPr/>
        </p:nvSpPr>
        <p:spPr>
          <a:xfrm>
            <a:off x="664605" y="620731"/>
            <a:ext cx="903452" cy="646331"/>
          </a:xfrm>
          <a:prstGeom prst="rect">
            <a:avLst/>
          </a:prstGeom>
          <a:noFill/>
        </p:spPr>
        <p:txBody>
          <a:bodyPr wrap="none" rtlCol="0">
            <a:spAutoFit/>
          </a:bodyPr>
          <a:lstStyle/>
          <a:p>
            <a:r>
              <a:rPr lang="en-US" dirty="0">
                <a:solidFill>
                  <a:schemeClr val="accent1"/>
                </a:solidFill>
                <a:latin typeface="Cambria" pitchFamily="18" charset="0"/>
                <a:cs typeface="Times New Roman" pitchFamily="18" charset="0"/>
              </a:rPr>
              <a:t>R</a:t>
            </a:r>
            <a:r>
              <a:rPr lang="en-US" dirty="0">
                <a:solidFill>
                  <a:srgbClr val="C00000"/>
                </a:solidFill>
                <a:latin typeface="Cambria" pitchFamily="18" charset="0"/>
                <a:cs typeface="Times New Roman" pitchFamily="18" charset="0"/>
              </a:rPr>
              <a:t>e</a:t>
            </a:r>
            <a:r>
              <a:rPr lang="en-US" dirty="0">
                <a:solidFill>
                  <a:srgbClr val="FFC000"/>
                </a:solidFill>
                <a:latin typeface="Cambria" pitchFamily="18" charset="0"/>
                <a:cs typeface="Times New Roman" pitchFamily="18" charset="0"/>
              </a:rPr>
              <a:t>s</a:t>
            </a:r>
            <a:r>
              <a:rPr lang="en-US" dirty="0">
                <a:solidFill>
                  <a:schemeClr val="accent6"/>
                </a:solidFill>
                <a:latin typeface="Cambria" pitchFamily="18" charset="0"/>
                <a:cs typeface="Times New Roman" pitchFamily="18" charset="0"/>
              </a:rPr>
              <a:t>ul</a:t>
            </a:r>
            <a:r>
              <a:rPr lang="en-US" dirty="0">
                <a:solidFill>
                  <a:schemeClr val="accent1"/>
                </a:solidFill>
                <a:latin typeface="Cambria" pitchFamily="18" charset="0"/>
                <a:cs typeface="Times New Roman" pitchFamily="18" charset="0"/>
              </a:rPr>
              <a:t>t</a:t>
            </a:r>
            <a:r>
              <a:rPr lang="en-US" dirty="0">
                <a:solidFill>
                  <a:srgbClr val="C00000"/>
                </a:solidFill>
                <a:latin typeface="Cambria" pitchFamily="18" charset="0"/>
                <a:cs typeface="Times New Roman" pitchFamily="18" charset="0"/>
              </a:rPr>
              <a:t>s</a:t>
            </a:r>
          </a:p>
          <a:p>
            <a:endParaRPr lang="en-IN" dirty="0"/>
          </a:p>
        </p:txBody>
      </p:sp>
      <p:pic>
        <p:nvPicPr>
          <p:cNvPr id="4" name="Picture 3">
            <a:extLst>
              <a:ext uri="{FF2B5EF4-FFF2-40B4-BE49-F238E27FC236}">
                <a16:creationId xmlns:a16="http://schemas.microsoft.com/office/drawing/2014/main" id="{5FB1C1D1-33EB-D4C3-982C-030F749C6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5" name="Picture 4">
            <a:extLst>
              <a:ext uri="{FF2B5EF4-FFF2-40B4-BE49-F238E27FC236}">
                <a16:creationId xmlns:a16="http://schemas.microsoft.com/office/drawing/2014/main" id="{F3CB9128-DDAD-355D-72D6-3A2D45AC5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18</a:t>
            </a:fld>
            <a:endParaRPr/>
          </a:p>
        </p:txBody>
      </p:sp>
      <p:pic>
        <p:nvPicPr>
          <p:cNvPr id="4098" name="Picture 2"/>
          <p:cNvPicPr>
            <a:picLocks noChangeAspect="1" noChangeArrowheads="1"/>
          </p:cNvPicPr>
          <p:nvPr/>
        </p:nvPicPr>
        <p:blipFill>
          <a:blip r:embed="rId3"/>
          <a:srcRect l="7613" t="37240" r="30893" b="23177"/>
          <a:stretch>
            <a:fillRect/>
          </a:stretch>
        </p:blipFill>
        <p:spPr bwMode="auto">
          <a:xfrm>
            <a:off x="508000" y="1701800"/>
            <a:ext cx="11176000" cy="4267200"/>
          </a:xfrm>
          <a:prstGeom prst="rect">
            <a:avLst/>
          </a:prstGeom>
          <a:noFill/>
          <a:ln w="9525">
            <a:noFill/>
            <a:miter lim="800000"/>
            <a:headEnd/>
            <a:tailEnd/>
          </a:ln>
          <a:effectLst/>
        </p:spPr>
      </p:pic>
      <p:sp>
        <p:nvSpPr>
          <p:cNvPr id="8" name="Rectangle 3"/>
          <p:cNvSpPr>
            <a:spLocks noChangeArrowheads="1"/>
          </p:cNvSpPr>
          <p:nvPr/>
        </p:nvSpPr>
        <p:spPr bwMode="auto">
          <a:xfrm>
            <a:off x="4416886" y="850903"/>
            <a:ext cx="3358227" cy="400110"/>
          </a:xfrm>
          <a:prstGeom prst="rect">
            <a:avLst/>
          </a:prstGeom>
          <a:noFill/>
          <a:ln w="9525">
            <a:noFill/>
            <a:miter lim="800000"/>
            <a:headEnd/>
            <a:tailEnd/>
          </a:ln>
          <a:effectLst/>
        </p:spPr>
        <p:txBody>
          <a:bodyPr vert="horz" wrap="none" lIns="121920" tIns="60960" rIns="121920" bIns="60960" numCol="1" anchor="ctr" anchorCtr="0" compatLnSpc="1">
            <a:prstTxWarp prst="textNoShape">
              <a:avLst/>
            </a:prstTxWarp>
            <a:spAutoFit/>
          </a:bodyPr>
          <a:lstStyle/>
          <a:p>
            <a:pPr defTabSz="1219170" fontAlgn="base">
              <a:spcBef>
                <a:spcPct val="0"/>
              </a:spcBef>
              <a:spcAft>
                <a:spcPct val="0"/>
              </a:spcAft>
            </a:pPr>
            <a:r>
              <a:rPr lang="en-US" b="1" dirty="0">
                <a:latin typeface="Cambria" pitchFamily="18" charset="0"/>
                <a:cs typeface="Arial" pitchFamily="34" charset="0"/>
              </a:rPr>
              <a:t>#Features distribution graph </a:t>
            </a:r>
          </a:p>
        </p:txBody>
      </p:sp>
      <p:pic>
        <p:nvPicPr>
          <p:cNvPr id="2" name="Picture 1">
            <a:extLst>
              <a:ext uri="{FF2B5EF4-FFF2-40B4-BE49-F238E27FC236}">
                <a16:creationId xmlns:a16="http://schemas.microsoft.com/office/drawing/2014/main" id="{A29BFC86-4A1B-92E9-2866-3535D86E42F8}"/>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463BBC19-8526-D4A9-8890-17CF82E82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57F1271D-D3F0-B096-8145-F19DBFB91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randombar(horizont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19</a:t>
            </a:fld>
            <a:endParaRPr/>
          </a:p>
        </p:txBody>
      </p:sp>
      <p:pic>
        <p:nvPicPr>
          <p:cNvPr id="5122" name="Picture 2"/>
          <p:cNvPicPr>
            <a:picLocks noChangeAspect="1" noChangeArrowheads="1"/>
          </p:cNvPicPr>
          <p:nvPr/>
        </p:nvPicPr>
        <p:blipFill>
          <a:blip r:embed="rId3"/>
          <a:srcRect l="7613" t="35156" r="22694" b="21094"/>
          <a:stretch>
            <a:fillRect/>
          </a:stretch>
        </p:blipFill>
        <p:spPr bwMode="auto">
          <a:xfrm>
            <a:off x="203200" y="1701800"/>
            <a:ext cx="11785600" cy="4876800"/>
          </a:xfrm>
          <a:prstGeom prst="rect">
            <a:avLst/>
          </a:prstGeom>
          <a:noFill/>
          <a:ln w="9525">
            <a:noFill/>
            <a:miter lim="800000"/>
            <a:headEnd/>
            <a:tailEnd/>
          </a:ln>
          <a:effectLst/>
        </p:spPr>
      </p:pic>
      <p:sp>
        <p:nvSpPr>
          <p:cNvPr id="5123" name="Rectangle 3"/>
          <p:cNvSpPr>
            <a:spLocks noChangeArrowheads="1"/>
          </p:cNvSpPr>
          <p:nvPr/>
        </p:nvSpPr>
        <p:spPr bwMode="auto">
          <a:xfrm>
            <a:off x="1219200" y="943897"/>
            <a:ext cx="9753600" cy="400110"/>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spAutoFit/>
          </a:bodyPr>
          <a:lstStyle/>
          <a:p>
            <a:pPr algn="ctr" defTabSz="1219170" fontAlgn="base">
              <a:spcBef>
                <a:spcPct val="0"/>
              </a:spcBef>
              <a:spcAft>
                <a:spcPct val="0"/>
              </a:spcAft>
            </a:pPr>
            <a:r>
              <a:rPr lang="en-US" b="1" dirty="0">
                <a:latin typeface="Cambria" pitchFamily="18" charset="0"/>
                <a:cs typeface="Arial" pitchFamily="34" charset="0"/>
              </a:rPr>
              <a:t>#All features box plot which will depict range of each features max and min values </a:t>
            </a:r>
          </a:p>
        </p:txBody>
      </p:sp>
      <p:pic>
        <p:nvPicPr>
          <p:cNvPr id="2" name="Picture 1">
            <a:extLst>
              <a:ext uri="{FF2B5EF4-FFF2-40B4-BE49-F238E27FC236}">
                <a16:creationId xmlns:a16="http://schemas.microsoft.com/office/drawing/2014/main" id="{96B64BB0-CAD0-0776-D9FB-BB22C75A0E00}"/>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A6C59F15-B9E0-AD4C-3F67-99BC68E19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041DFD-FAB5-8429-E004-CB48CD54A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663" y="0"/>
            <a:ext cx="5348337" cy="6858000"/>
          </a:xfrm>
          <a:prstGeom prst="rect">
            <a:avLst/>
          </a:prstGeom>
        </p:spPr>
      </p:pic>
      <p:sp>
        <p:nvSpPr>
          <p:cNvPr id="8" name="TextBox 7">
            <a:extLst>
              <a:ext uri="{FF2B5EF4-FFF2-40B4-BE49-F238E27FC236}">
                <a16:creationId xmlns:a16="http://schemas.microsoft.com/office/drawing/2014/main" id="{4B3F8587-C9F7-1216-3052-21BCF70378A9}"/>
              </a:ext>
            </a:extLst>
          </p:cNvPr>
          <p:cNvSpPr txBox="1"/>
          <p:nvPr/>
        </p:nvSpPr>
        <p:spPr>
          <a:xfrm>
            <a:off x="255638" y="550606"/>
            <a:ext cx="5840362" cy="5447645"/>
          </a:xfrm>
          <a:prstGeom prst="rect">
            <a:avLst/>
          </a:prstGeom>
          <a:noFill/>
        </p:spPr>
        <p:txBody>
          <a:bodyPr wrap="square" rtlCol="0">
            <a:spAutoFit/>
          </a:bodyPr>
          <a:lstStyle/>
          <a:p>
            <a:r>
              <a:rPr lang="en-US" b="1" dirty="0"/>
              <a:t>Food Demand Dynamics with Advanced Regression Techniques and Deep Learning Models</a:t>
            </a:r>
          </a:p>
          <a:p>
            <a:endParaRPr lang="en-US" b="1" dirty="0"/>
          </a:p>
          <a:p>
            <a:r>
              <a:rPr lang="en-US" dirty="0">
                <a:solidFill>
                  <a:srgbClr val="0070C0"/>
                </a:solidFill>
              </a:rPr>
              <a:t>A</a:t>
            </a:r>
            <a:r>
              <a:rPr lang="en-US" dirty="0">
                <a:solidFill>
                  <a:srgbClr val="FF0000"/>
                </a:solidFill>
              </a:rPr>
              <a:t>b</a:t>
            </a:r>
            <a:r>
              <a:rPr lang="en-US" dirty="0">
                <a:solidFill>
                  <a:schemeClr val="accent4"/>
                </a:solidFill>
              </a:rPr>
              <a:t>st</a:t>
            </a:r>
            <a:r>
              <a:rPr lang="en-US" dirty="0">
                <a:solidFill>
                  <a:srgbClr val="0070C0"/>
                </a:solidFill>
              </a:rPr>
              <a:t>r</a:t>
            </a:r>
            <a:r>
              <a:rPr lang="en-US" dirty="0">
                <a:solidFill>
                  <a:srgbClr val="00B050"/>
                </a:solidFill>
              </a:rPr>
              <a:t>ac</a:t>
            </a:r>
            <a:r>
              <a:rPr lang="en-US" dirty="0">
                <a:solidFill>
                  <a:srgbClr val="FF0000"/>
                </a:solidFill>
              </a:rPr>
              <a:t>t </a:t>
            </a:r>
            <a:r>
              <a:rPr lang="en-US" dirty="0"/>
              <a:t>:</a:t>
            </a:r>
          </a:p>
          <a:p>
            <a:r>
              <a:rPr lang="en-US" dirty="0"/>
              <a:t> </a:t>
            </a:r>
          </a:p>
          <a:p>
            <a:pPr marL="285750" indent="-285750" algn="just">
              <a:buClr>
                <a:schemeClr val="accent5">
                  <a:lumMod val="75000"/>
                </a:schemeClr>
              </a:buClr>
              <a:buSzPct val="120000"/>
              <a:buFont typeface="Arial" panose="020B0604020202020204" pitchFamily="34" charset="0"/>
              <a:buChar char="•"/>
            </a:pP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project focuses on the critical task of demand forecasting in the food industry, where product shelf life is limited, and mismanaged inventory can lead to significant losses. </a:t>
            </a:r>
          </a:p>
          <a:p>
            <a:pPr marL="285750" indent="-285750" algn="just">
              <a:buClr>
                <a:schemeClr val="accent5">
                  <a:lumMod val="75000"/>
                </a:schemeClr>
              </a:buClr>
              <a:buSzPct val="120000"/>
              <a:buFont typeface="Arial" panose="020B0604020202020204" pitchFamily="34" charset="0"/>
              <a:buChar char="•"/>
            </a:pP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Leveraging machine learning and deep learning techniques, the study </a:t>
            </a:r>
            <a:r>
              <a:rPr lang="en-IN" sz="16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analyzes</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the 'Food Demand Forecasting' dataset from Genpact, examining the impact of various factors on demand and identifying influential features. </a:t>
            </a:r>
            <a:endParaRPr lang="en-IN" sz="16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Clr>
                <a:schemeClr val="accent5">
                  <a:lumMod val="75000"/>
                </a:schemeClr>
              </a:buClr>
              <a:buSzPct val="120000"/>
              <a:buFont typeface="Arial" panose="020B0604020202020204" pitchFamily="34" charset="0"/>
              <a:buChar char="•"/>
            </a:pP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project conducts a comparative analysis of seven regression models, including Random Forest, Gradient Boosting, </a:t>
            </a:r>
            <a:r>
              <a:rPr lang="en-IN" sz="16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LightGBM</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XGBoost, Cat Boost, LSTM, and Bidirectional LSTM. </a:t>
            </a:r>
          </a:p>
          <a:p>
            <a:pPr marL="285750" indent="-285750" algn="just">
              <a:buClr>
                <a:schemeClr val="accent5">
                  <a:lumMod val="75000"/>
                </a:schemeClr>
              </a:buClr>
              <a:buSzPct val="120000"/>
              <a:buFont typeface="Arial" panose="020B0604020202020204" pitchFamily="34" charset="0"/>
              <a:buChar char="•"/>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Results highlight the effectiveness of deep learning models, with LSTM outperforming others, achieving low error rates (RMSLE: 0.28, RMSE: 18.83, MAPE: 6.56%, MAE: 14.18). This research underscores the potential of deep learning for accurate demand forecasting in the food industry. </a:t>
            </a:r>
          </a:p>
          <a:p>
            <a:endParaRPr lang="en-IN" dirty="0"/>
          </a:p>
        </p:txBody>
      </p:sp>
      <p:pic>
        <p:nvPicPr>
          <p:cNvPr id="10" name="Picture 9">
            <a:extLst>
              <a:ext uri="{FF2B5EF4-FFF2-40B4-BE49-F238E27FC236}">
                <a16:creationId xmlns:a16="http://schemas.microsoft.com/office/drawing/2014/main" id="{7BCAF9FC-7D0D-99C2-95BC-AEA83D9325B3}"/>
              </a:ext>
            </a:extLst>
          </p:cNvPr>
          <p:cNvPicPr>
            <a:picLocks noChangeAspect="1"/>
          </p:cNvPicPr>
          <p:nvPr/>
        </p:nvPicPr>
        <p:blipFill>
          <a:blip r:embed="rId3"/>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0A635A0A-1426-55FB-E503-E98816D43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spTree>
    <p:extLst>
      <p:ext uri="{BB962C8B-B14F-4D97-AF65-F5344CB8AC3E}">
        <p14:creationId xmlns:p14="http://schemas.microsoft.com/office/powerpoint/2010/main" val="83553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20</a:t>
            </a:fld>
            <a:endParaRPr/>
          </a:p>
        </p:txBody>
      </p:sp>
      <p:pic>
        <p:nvPicPr>
          <p:cNvPr id="23553" name="Picture 1"/>
          <p:cNvPicPr>
            <a:picLocks noChangeAspect="1" noChangeArrowheads="1"/>
          </p:cNvPicPr>
          <p:nvPr/>
        </p:nvPicPr>
        <p:blipFill>
          <a:blip r:embed="rId3"/>
          <a:srcRect l="8199" t="27865" r="64861" b="37760"/>
          <a:stretch>
            <a:fillRect/>
          </a:stretch>
        </p:blipFill>
        <p:spPr bwMode="auto">
          <a:xfrm>
            <a:off x="1727200" y="1295400"/>
            <a:ext cx="6908800" cy="4956313"/>
          </a:xfrm>
          <a:prstGeom prst="rect">
            <a:avLst/>
          </a:prstGeom>
          <a:noFill/>
          <a:ln w="9525">
            <a:noFill/>
            <a:miter lim="800000"/>
            <a:headEnd/>
            <a:tailEnd/>
          </a:ln>
          <a:effectLst/>
        </p:spPr>
      </p:pic>
      <p:sp>
        <p:nvSpPr>
          <p:cNvPr id="23554" name="Rectangle 2"/>
          <p:cNvSpPr>
            <a:spLocks noChangeArrowheads="1"/>
          </p:cNvSpPr>
          <p:nvPr/>
        </p:nvSpPr>
        <p:spPr bwMode="auto">
          <a:xfrm>
            <a:off x="2641600" y="482568"/>
            <a:ext cx="3188117" cy="533544"/>
          </a:xfrm>
          <a:prstGeom prst="rect">
            <a:avLst/>
          </a:prstGeom>
          <a:noFill/>
          <a:ln w="9525">
            <a:noFill/>
            <a:miter lim="800000"/>
            <a:headEnd/>
            <a:tailEnd/>
          </a:ln>
          <a:effectLst/>
        </p:spPr>
        <p:txBody>
          <a:bodyPr vert="horz" wrap="none" lIns="121920" tIns="60960" rIns="121920" bIns="60960" numCol="1" anchor="ctr" anchorCtr="0" compatLnSpc="1">
            <a:prstTxWarp prst="textNoShape">
              <a:avLst/>
            </a:prstTxWarp>
            <a:spAutoFit/>
          </a:bodyPr>
          <a:lstStyle/>
          <a:p>
            <a:pPr defTabSz="1219170" fontAlgn="base">
              <a:spcBef>
                <a:spcPct val="0"/>
              </a:spcBef>
              <a:spcAft>
                <a:spcPct val="0"/>
              </a:spcAft>
            </a:pPr>
            <a:r>
              <a:rPr lang="en-US" sz="2667" dirty="0">
                <a:latin typeface="Cambria" pitchFamily="18" charset="0"/>
                <a:cs typeface="Arial" pitchFamily="34" charset="0"/>
              </a:rPr>
              <a:t>#Num orders graph</a:t>
            </a:r>
            <a:r>
              <a:rPr lang="en-US" sz="2133" dirty="0">
                <a:latin typeface="Cambria" pitchFamily="18" charset="0"/>
                <a:cs typeface="Arial" pitchFamily="34" charset="0"/>
              </a:rPr>
              <a:t> </a:t>
            </a:r>
            <a:endParaRPr lang="en-US" sz="5867" dirty="0">
              <a:latin typeface="Cambria" pitchFamily="18" charset="0"/>
              <a:cs typeface="Arial" pitchFamily="34" charset="0"/>
            </a:endParaRPr>
          </a:p>
        </p:txBody>
      </p:sp>
      <p:pic>
        <p:nvPicPr>
          <p:cNvPr id="2" name="Picture 1">
            <a:extLst>
              <a:ext uri="{FF2B5EF4-FFF2-40B4-BE49-F238E27FC236}">
                <a16:creationId xmlns:a16="http://schemas.microsoft.com/office/drawing/2014/main" id="{358A87C5-054F-ECC0-4E88-C34FE8D37961}"/>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9A4AC2E6-7D9F-DAC8-A5D8-500C7A240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978C0930-B982-E660-D209-F9F0FA7C0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553"/>
                                        </p:tgtEl>
                                        <p:attrNameLst>
                                          <p:attrName>style.visibility</p:attrName>
                                        </p:attrNameLst>
                                      </p:cBhvr>
                                      <p:to>
                                        <p:strVal val="visible"/>
                                      </p:to>
                                    </p:set>
                                    <p:animEffect transition="in" filter="fade">
                                      <p:cBhvr>
                                        <p:cTn id="7" dur="1000"/>
                                        <p:tgtEl>
                                          <p:spTgt spid="23553"/>
                                        </p:tgtEl>
                                      </p:cBhvr>
                                    </p:animEffect>
                                    <p:anim calcmode="lin" valueType="num">
                                      <p:cBhvr>
                                        <p:cTn id="8" dur="1000" fill="hold"/>
                                        <p:tgtEl>
                                          <p:spTgt spid="23553"/>
                                        </p:tgtEl>
                                        <p:attrNameLst>
                                          <p:attrName>ppt_x</p:attrName>
                                        </p:attrNameLst>
                                      </p:cBhvr>
                                      <p:tavLst>
                                        <p:tav tm="0">
                                          <p:val>
                                            <p:strVal val="#ppt_x"/>
                                          </p:val>
                                        </p:tav>
                                        <p:tav tm="100000">
                                          <p:val>
                                            <p:strVal val="#ppt_x"/>
                                          </p:val>
                                        </p:tav>
                                      </p:tavLst>
                                    </p:anim>
                                    <p:anim calcmode="lin" valueType="num">
                                      <p:cBhvr>
                                        <p:cTn id="9" dur="1000" fill="hold"/>
                                        <p:tgtEl>
                                          <p:spTgt spid="235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21</a:t>
            </a:fld>
            <a:endParaRPr/>
          </a:p>
        </p:txBody>
      </p:sp>
      <p:pic>
        <p:nvPicPr>
          <p:cNvPr id="21505" name="Picture 1"/>
          <p:cNvPicPr>
            <a:picLocks noChangeAspect="1" noChangeArrowheads="1"/>
          </p:cNvPicPr>
          <p:nvPr/>
        </p:nvPicPr>
        <p:blipFill>
          <a:blip r:embed="rId3"/>
          <a:srcRect l="7028" t="29948" r="63104" b="29687"/>
          <a:stretch>
            <a:fillRect/>
          </a:stretch>
        </p:blipFill>
        <p:spPr bwMode="auto">
          <a:xfrm>
            <a:off x="1524000" y="889000"/>
            <a:ext cx="7518400" cy="5712509"/>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13D43CC5-6736-5281-5F3F-75D8936E8A2C}"/>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92DD92A2-3480-DA33-9A77-E99FC595A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1D95001C-78FF-A606-A24C-FA09487EE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505"/>
                                        </p:tgtEl>
                                        <p:attrNameLst>
                                          <p:attrName>style.visibility</p:attrName>
                                        </p:attrNameLst>
                                      </p:cBhvr>
                                      <p:to>
                                        <p:strVal val="visible"/>
                                      </p:to>
                                    </p:set>
                                    <p:anim calcmode="lin" valueType="num">
                                      <p:cBhvr>
                                        <p:cTn id="7" dur="500" fill="hold"/>
                                        <p:tgtEl>
                                          <p:spTgt spid="21505"/>
                                        </p:tgtEl>
                                        <p:attrNameLst>
                                          <p:attrName>ppt_w</p:attrName>
                                        </p:attrNameLst>
                                      </p:cBhvr>
                                      <p:tavLst>
                                        <p:tav tm="0">
                                          <p:val>
                                            <p:fltVal val="0"/>
                                          </p:val>
                                        </p:tav>
                                        <p:tav tm="100000">
                                          <p:val>
                                            <p:strVal val="#ppt_w"/>
                                          </p:val>
                                        </p:tav>
                                      </p:tavLst>
                                    </p:anim>
                                    <p:anim calcmode="lin" valueType="num">
                                      <p:cBhvr>
                                        <p:cTn id="8" dur="500" fill="hold"/>
                                        <p:tgtEl>
                                          <p:spTgt spid="21505"/>
                                        </p:tgtEl>
                                        <p:attrNameLst>
                                          <p:attrName>ppt_h</p:attrName>
                                        </p:attrNameLst>
                                      </p:cBhvr>
                                      <p:tavLst>
                                        <p:tav tm="0">
                                          <p:val>
                                            <p:fltVal val="0"/>
                                          </p:val>
                                        </p:tav>
                                        <p:tav tm="100000">
                                          <p:val>
                                            <p:strVal val="#ppt_h"/>
                                          </p:val>
                                        </p:tav>
                                      </p:tavLst>
                                    </p:anim>
                                    <p:animEffect transition="in" filter="fade">
                                      <p:cBhvr>
                                        <p:cTn id="9" dur="500"/>
                                        <p:tgtEl>
                                          <p:spTgt spid="21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22</a:t>
            </a:fld>
            <a:endParaRPr/>
          </a:p>
        </p:txBody>
      </p:sp>
      <p:pic>
        <p:nvPicPr>
          <p:cNvPr id="19457" name="Picture 1"/>
          <p:cNvPicPr>
            <a:picLocks noChangeAspect="1" noChangeArrowheads="1"/>
          </p:cNvPicPr>
          <p:nvPr/>
        </p:nvPicPr>
        <p:blipFill>
          <a:blip r:embed="rId3"/>
          <a:srcRect l="7028" t="36198" r="63104" b="25260"/>
          <a:stretch>
            <a:fillRect/>
          </a:stretch>
        </p:blipFill>
        <p:spPr bwMode="auto">
          <a:xfrm>
            <a:off x="1219200" y="990600"/>
            <a:ext cx="7620000" cy="552823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536BEE1D-936C-C350-C122-CFEA0A8C51A6}"/>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11B417BE-2C41-CF97-728E-BEA9C71E5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B8D82963-3854-ED64-4382-BD0C7D1D58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9457"/>
                                        </p:tgtEl>
                                        <p:attrNameLst>
                                          <p:attrName>style.visibility</p:attrName>
                                        </p:attrNameLst>
                                      </p:cBhvr>
                                      <p:to>
                                        <p:strVal val="visible"/>
                                      </p:to>
                                    </p:set>
                                    <p:animEffect transition="in" filter="randombar(horizontal)">
                                      <p:cBhvr>
                                        <p:cTn id="7" dur="500"/>
                                        <p:tgtEl>
                                          <p:spTgt spid="19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23</a:t>
            </a:fld>
            <a:endParaRPr/>
          </a:p>
        </p:txBody>
      </p:sp>
      <p:pic>
        <p:nvPicPr>
          <p:cNvPr id="17409" name="Picture 1"/>
          <p:cNvPicPr>
            <a:picLocks noChangeAspect="1" noChangeArrowheads="1"/>
          </p:cNvPicPr>
          <p:nvPr/>
        </p:nvPicPr>
        <p:blipFill>
          <a:blip r:embed="rId3"/>
          <a:srcRect l="7028" t="41406" r="61933" b="17969"/>
          <a:stretch>
            <a:fillRect/>
          </a:stretch>
        </p:blipFill>
        <p:spPr bwMode="auto">
          <a:xfrm>
            <a:off x="1219200" y="685800"/>
            <a:ext cx="7924800" cy="583145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B9D7F659-226E-B1D7-3E8D-2AFBD3922AAD}"/>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28E54B1A-2E3F-DC69-F9F1-1A0C4A11C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C25A8ACE-D9E6-EE13-7B9C-1BC2047D3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409"/>
                                        </p:tgtEl>
                                        <p:attrNameLst>
                                          <p:attrName>style.visibility</p:attrName>
                                        </p:attrNameLst>
                                      </p:cBhvr>
                                      <p:to>
                                        <p:strVal val="visible"/>
                                      </p:to>
                                    </p:set>
                                    <p:animEffect transition="in" filter="fade">
                                      <p:cBhvr>
                                        <p:cTn id="7" dur="1000"/>
                                        <p:tgtEl>
                                          <p:spTgt spid="17409"/>
                                        </p:tgtEl>
                                      </p:cBhvr>
                                    </p:animEffect>
                                    <p:anim calcmode="lin" valueType="num">
                                      <p:cBhvr>
                                        <p:cTn id="8" dur="1000" fill="hold"/>
                                        <p:tgtEl>
                                          <p:spTgt spid="17409"/>
                                        </p:tgtEl>
                                        <p:attrNameLst>
                                          <p:attrName>ppt_x</p:attrName>
                                        </p:attrNameLst>
                                      </p:cBhvr>
                                      <p:tavLst>
                                        <p:tav tm="0">
                                          <p:val>
                                            <p:strVal val="#ppt_x"/>
                                          </p:val>
                                        </p:tav>
                                        <p:tav tm="100000">
                                          <p:val>
                                            <p:strVal val="#ppt_x"/>
                                          </p:val>
                                        </p:tav>
                                      </p:tavLst>
                                    </p:anim>
                                    <p:anim calcmode="lin" valueType="num">
                                      <p:cBhvr>
                                        <p:cTn id="9" dur="1000" fill="hold"/>
                                        <p:tgtEl>
                                          <p:spTgt spid="174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24</a:t>
            </a:fld>
            <a:endParaRPr/>
          </a:p>
        </p:txBody>
      </p:sp>
      <p:pic>
        <p:nvPicPr>
          <p:cNvPr id="15361" name="Picture 1"/>
          <p:cNvPicPr>
            <a:picLocks noChangeAspect="1" noChangeArrowheads="1"/>
          </p:cNvPicPr>
          <p:nvPr/>
        </p:nvPicPr>
        <p:blipFill>
          <a:blip r:embed="rId3"/>
          <a:srcRect l="7028" t="35156" r="63689" b="27344"/>
          <a:stretch>
            <a:fillRect/>
          </a:stretch>
        </p:blipFill>
        <p:spPr bwMode="auto">
          <a:xfrm>
            <a:off x="1727200" y="1092200"/>
            <a:ext cx="7478889" cy="5384800"/>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D94D8960-D0BB-870B-F946-4F1E2F57CD8D}"/>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61CFDA71-E3BF-598F-840F-8AFA567361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8E84CD7E-64A2-18F3-B837-F16F39A938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361"/>
                                        </p:tgtEl>
                                        <p:attrNameLst>
                                          <p:attrName>style.visibility</p:attrName>
                                        </p:attrNameLst>
                                      </p:cBhvr>
                                      <p:to>
                                        <p:strVal val="visible"/>
                                      </p:to>
                                    </p:set>
                                    <p:animEffect transition="in" filter="fade">
                                      <p:cBhvr>
                                        <p:cTn id="7" dur="1000"/>
                                        <p:tgtEl>
                                          <p:spTgt spid="15361"/>
                                        </p:tgtEl>
                                      </p:cBhvr>
                                    </p:animEffect>
                                    <p:anim calcmode="lin" valueType="num">
                                      <p:cBhvr>
                                        <p:cTn id="8" dur="1000" fill="hold"/>
                                        <p:tgtEl>
                                          <p:spTgt spid="15361"/>
                                        </p:tgtEl>
                                        <p:attrNameLst>
                                          <p:attrName>ppt_x</p:attrName>
                                        </p:attrNameLst>
                                      </p:cBhvr>
                                      <p:tavLst>
                                        <p:tav tm="0">
                                          <p:val>
                                            <p:strVal val="#ppt_x"/>
                                          </p:val>
                                        </p:tav>
                                        <p:tav tm="100000">
                                          <p:val>
                                            <p:strVal val="#ppt_x"/>
                                          </p:val>
                                        </p:tav>
                                      </p:tavLst>
                                    </p:anim>
                                    <p:anim calcmode="lin" valueType="num">
                                      <p:cBhvr>
                                        <p:cTn id="9" dur="1000" fill="hold"/>
                                        <p:tgtEl>
                                          <p:spTgt spid="153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25</a:t>
            </a:fld>
            <a:endParaRPr/>
          </a:p>
        </p:txBody>
      </p:sp>
      <p:pic>
        <p:nvPicPr>
          <p:cNvPr id="13313" name="Picture 1"/>
          <p:cNvPicPr>
            <a:picLocks noChangeAspect="1" noChangeArrowheads="1"/>
          </p:cNvPicPr>
          <p:nvPr/>
        </p:nvPicPr>
        <p:blipFill>
          <a:blip r:embed="rId3"/>
          <a:srcRect l="7028" t="38281" r="60176" b="24219"/>
          <a:stretch>
            <a:fillRect/>
          </a:stretch>
        </p:blipFill>
        <p:spPr bwMode="auto">
          <a:xfrm>
            <a:off x="1320799" y="990600"/>
            <a:ext cx="7902223" cy="5080000"/>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09B29692-445E-1611-B0B9-7FE9C3EFAF9C}"/>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13CC5D58-B7CD-58FB-FD9C-131357CE4C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B2B2817E-BAD7-1609-FFA1-1072A82D6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313"/>
                                        </p:tgtEl>
                                        <p:attrNameLst>
                                          <p:attrName>style.visibility</p:attrName>
                                        </p:attrNameLst>
                                      </p:cBhvr>
                                      <p:to>
                                        <p:strVal val="visible"/>
                                      </p:to>
                                    </p:set>
                                    <p:anim calcmode="lin" valueType="num">
                                      <p:cBhvr>
                                        <p:cTn id="7" dur="500" fill="hold"/>
                                        <p:tgtEl>
                                          <p:spTgt spid="13313"/>
                                        </p:tgtEl>
                                        <p:attrNameLst>
                                          <p:attrName>ppt_w</p:attrName>
                                        </p:attrNameLst>
                                      </p:cBhvr>
                                      <p:tavLst>
                                        <p:tav tm="0">
                                          <p:val>
                                            <p:fltVal val="0"/>
                                          </p:val>
                                        </p:tav>
                                        <p:tav tm="100000">
                                          <p:val>
                                            <p:strVal val="#ppt_w"/>
                                          </p:val>
                                        </p:tav>
                                      </p:tavLst>
                                    </p:anim>
                                    <p:anim calcmode="lin" valueType="num">
                                      <p:cBhvr>
                                        <p:cTn id="8" dur="500" fill="hold"/>
                                        <p:tgtEl>
                                          <p:spTgt spid="13313"/>
                                        </p:tgtEl>
                                        <p:attrNameLst>
                                          <p:attrName>ppt_h</p:attrName>
                                        </p:attrNameLst>
                                      </p:cBhvr>
                                      <p:tavLst>
                                        <p:tav tm="0">
                                          <p:val>
                                            <p:fltVal val="0"/>
                                          </p:val>
                                        </p:tav>
                                        <p:tav tm="100000">
                                          <p:val>
                                            <p:strVal val="#ppt_h"/>
                                          </p:val>
                                        </p:tav>
                                      </p:tavLst>
                                    </p:anim>
                                    <p:animEffect transition="in" filter="fade">
                                      <p:cBhvr>
                                        <p:cTn id="9" dur="500"/>
                                        <p:tgtEl>
                                          <p:spTgt spid="1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26</a:t>
            </a:fld>
            <a:endParaRPr/>
          </a:p>
        </p:txBody>
      </p:sp>
      <p:pic>
        <p:nvPicPr>
          <p:cNvPr id="11265" name="Picture 1"/>
          <p:cNvPicPr>
            <a:picLocks noChangeAspect="1" noChangeArrowheads="1"/>
          </p:cNvPicPr>
          <p:nvPr/>
        </p:nvPicPr>
        <p:blipFill>
          <a:blip r:embed="rId3"/>
          <a:srcRect l="7028" t="12240" r="29722" b="11719"/>
          <a:stretch>
            <a:fillRect/>
          </a:stretch>
        </p:blipFill>
        <p:spPr bwMode="auto">
          <a:xfrm>
            <a:off x="203200" y="265290"/>
            <a:ext cx="9753600" cy="659271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A32DCC4F-79A4-D86A-26F6-D1E596C2A6B9}"/>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4AC7941A-DEF2-00F5-0BAA-8D4F74CCD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9E22D926-D112-5CDE-885D-C6BC099A8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265"/>
                                        </p:tgtEl>
                                        <p:attrNameLst>
                                          <p:attrName>style.visibility</p:attrName>
                                        </p:attrNameLst>
                                      </p:cBhvr>
                                      <p:to>
                                        <p:strVal val="visible"/>
                                      </p:to>
                                    </p:set>
                                    <p:animEffect transition="in" filter="fade">
                                      <p:cBhvr>
                                        <p:cTn id="7" dur="1000"/>
                                        <p:tgtEl>
                                          <p:spTgt spid="11265"/>
                                        </p:tgtEl>
                                      </p:cBhvr>
                                    </p:animEffect>
                                    <p:anim calcmode="lin" valueType="num">
                                      <p:cBhvr>
                                        <p:cTn id="8" dur="1000" fill="hold"/>
                                        <p:tgtEl>
                                          <p:spTgt spid="11265"/>
                                        </p:tgtEl>
                                        <p:attrNameLst>
                                          <p:attrName>ppt_x</p:attrName>
                                        </p:attrNameLst>
                                      </p:cBhvr>
                                      <p:tavLst>
                                        <p:tav tm="0">
                                          <p:val>
                                            <p:strVal val="#ppt_x"/>
                                          </p:val>
                                        </p:tav>
                                        <p:tav tm="100000">
                                          <p:val>
                                            <p:strVal val="#ppt_x"/>
                                          </p:val>
                                        </p:tav>
                                      </p:tavLst>
                                    </p:anim>
                                    <p:anim calcmode="lin" valueType="num">
                                      <p:cBhvr>
                                        <p:cTn id="9" dur="1000" fill="hold"/>
                                        <p:tgtEl>
                                          <p:spTgt spid="11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27</a:t>
            </a:fld>
            <a:endParaRPr/>
          </a:p>
        </p:txBody>
      </p:sp>
      <p:pic>
        <p:nvPicPr>
          <p:cNvPr id="9217" name="Picture 1"/>
          <p:cNvPicPr>
            <a:picLocks noChangeAspect="1" noChangeArrowheads="1"/>
          </p:cNvPicPr>
          <p:nvPr/>
        </p:nvPicPr>
        <p:blipFill>
          <a:blip r:embed="rId3"/>
          <a:srcRect l="7028" t="25781" r="62518" b="29688"/>
          <a:stretch>
            <a:fillRect/>
          </a:stretch>
        </p:blipFill>
        <p:spPr bwMode="auto">
          <a:xfrm>
            <a:off x="1422400" y="177800"/>
            <a:ext cx="7823200" cy="6431573"/>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EE49E747-2686-AC9C-540E-97033B6F0E9E}"/>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5ADE94FC-AB4D-4A66-C47B-11D782EEF5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5DD40AF0-3752-3C1B-8D3A-97E01CF7A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217"/>
                                        </p:tgtEl>
                                        <p:attrNameLst>
                                          <p:attrName>style.visibility</p:attrName>
                                        </p:attrNameLst>
                                      </p:cBhvr>
                                      <p:to>
                                        <p:strVal val="visible"/>
                                      </p:to>
                                    </p:set>
                                    <p:animEffect transition="in" filter="fade">
                                      <p:cBhvr>
                                        <p:cTn id="7" dur="1000"/>
                                        <p:tgtEl>
                                          <p:spTgt spid="9217"/>
                                        </p:tgtEl>
                                      </p:cBhvr>
                                    </p:animEffect>
                                    <p:anim calcmode="lin" valueType="num">
                                      <p:cBhvr>
                                        <p:cTn id="8" dur="1000" fill="hold"/>
                                        <p:tgtEl>
                                          <p:spTgt spid="9217"/>
                                        </p:tgtEl>
                                        <p:attrNameLst>
                                          <p:attrName>ppt_x</p:attrName>
                                        </p:attrNameLst>
                                      </p:cBhvr>
                                      <p:tavLst>
                                        <p:tav tm="0">
                                          <p:val>
                                            <p:strVal val="#ppt_x"/>
                                          </p:val>
                                        </p:tav>
                                        <p:tav tm="100000">
                                          <p:val>
                                            <p:strVal val="#ppt_x"/>
                                          </p:val>
                                        </p:tav>
                                      </p:tavLst>
                                    </p:anim>
                                    <p:anim calcmode="lin" valueType="num">
                                      <p:cBhvr>
                                        <p:cTn id="9" dur="1000" fill="hold"/>
                                        <p:tgtEl>
                                          <p:spTgt spid="92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28</a:t>
            </a:fld>
            <a:endParaRPr/>
          </a:p>
        </p:txBody>
      </p:sp>
      <p:pic>
        <p:nvPicPr>
          <p:cNvPr id="47106" name="Picture 2"/>
          <p:cNvPicPr>
            <a:picLocks noChangeAspect="1" noChangeArrowheads="1"/>
          </p:cNvPicPr>
          <p:nvPr/>
        </p:nvPicPr>
        <p:blipFill>
          <a:blip r:embed="rId3"/>
          <a:srcRect l="7028" t="40365" r="60761" b="13932"/>
          <a:stretch>
            <a:fillRect/>
          </a:stretch>
        </p:blipFill>
        <p:spPr bwMode="auto">
          <a:xfrm>
            <a:off x="1727200" y="482601"/>
            <a:ext cx="7112000" cy="567343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B2628126-6509-9A59-E881-35893C3794B4}"/>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49A7C35A-71AF-628A-7AE8-03EFDC5CEA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CAB96974-77FF-2EB0-5496-244F214830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1000"/>
                                        <p:tgtEl>
                                          <p:spTgt spid="47106"/>
                                        </p:tgtEl>
                                      </p:cBhvr>
                                    </p:animEffect>
                                    <p:anim calcmode="lin" valueType="num">
                                      <p:cBhvr>
                                        <p:cTn id="8" dur="1000" fill="hold"/>
                                        <p:tgtEl>
                                          <p:spTgt spid="47106"/>
                                        </p:tgtEl>
                                        <p:attrNameLst>
                                          <p:attrName>ppt_x</p:attrName>
                                        </p:attrNameLst>
                                      </p:cBhvr>
                                      <p:tavLst>
                                        <p:tav tm="0">
                                          <p:val>
                                            <p:strVal val="#ppt_x"/>
                                          </p:val>
                                        </p:tav>
                                        <p:tav tm="100000">
                                          <p:val>
                                            <p:strVal val="#ppt_x"/>
                                          </p:val>
                                        </p:tav>
                                      </p:tavLst>
                                    </p:anim>
                                    <p:anim calcmode="lin" valueType="num">
                                      <p:cBhvr>
                                        <p:cTn id="9" dur="1000" fill="hold"/>
                                        <p:tgtEl>
                                          <p:spTgt spid="47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29</a:t>
            </a:fld>
            <a:endParaRPr/>
          </a:p>
        </p:txBody>
      </p:sp>
      <p:pic>
        <p:nvPicPr>
          <p:cNvPr id="48130" name="Picture 2"/>
          <p:cNvPicPr>
            <a:picLocks noChangeAspect="1" noChangeArrowheads="1"/>
          </p:cNvPicPr>
          <p:nvPr/>
        </p:nvPicPr>
        <p:blipFill>
          <a:blip r:embed="rId3"/>
          <a:srcRect l="6442" t="25781" r="61933" b="29688"/>
          <a:stretch>
            <a:fillRect/>
          </a:stretch>
        </p:blipFill>
        <p:spPr bwMode="auto">
          <a:xfrm>
            <a:off x="1422400" y="262467"/>
            <a:ext cx="7315200" cy="5791200"/>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1DA45A14-DFF3-A622-BD07-CEE9C34BCFAE}"/>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2EE5B8D7-5B23-C45E-4D00-DF35BB88F5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F66BFB83-BF16-EF01-6F62-802F016C39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p:cTn id="7" dur="500" fill="hold"/>
                                        <p:tgtEl>
                                          <p:spTgt spid="48130"/>
                                        </p:tgtEl>
                                        <p:attrNameLst>
                                          <p:attrName>ppt_w</p:attrName>
                                        </p:attrNameLst>
                                      </p:cBhvr>
                                      <p:tavLst>
                                        <p:tav tm="0">
                                          <p:val>
                                            <p:fltVal val="0"/>
                                          </p:val>
                                        </p:tav>
                                        <p:tav tm="100000">
                                          <p:val>
                                            <p:strVal val="#ppt_w"/>
                                          </p:val>
                                        </p:tav>
                                      </p:tavLst>
                                    </p:anim>
                                    <p:anim calcmode="lin" valueType="num">
                                      <p:cBhvr>
                                        <p:cTn id="8" dur="500" fill="hold"/>
                                        <p:tgtEl>
                                          <p:spTgt spid="48130"/>
                                        </p:tgtEl>
                                        <p:attrNameLst>
                                          <p:attrName>ppt_h</p:attrName>
                                        </p:attrNameLst>
                                      </p:cBhvr>
                                      <p:tavLst>
                                        <p:tav tm="0">
                                          <p:val>
                                            <p:fltVal val="0"/>
                                          </p:val>
                                        </p:tav>
                                        <p:tav tm="100000">
                                          <p:val>
                                            <p:strVal val="#ppt_h"/>
                                          </p:val>
                                        </p:tav>
                                      </p:tavLst>
                                    </p:anim>
                                    <p:animEffect transition="in" filter="fade">
                                      <p:cBhvr>
                                        <p:cTn id="9"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extLst>
              <a:ext uri="{837473B0-CC2E-450A-ABE3-18F120FF3D39}">
                <a1611:picAttrSrcUrl xmlns:a1611="http://schemas.microsoft.com/office/drawing/2016/11/main" r:id="rId3"/>
              </a:ext>
            </a:extLst>
          </a:blip>
          <a:srcRect/>
          <a:stretch>
            <a:fillRect l="-3000" r="-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EB96F-65AE-51E4-3A3C-45EED986927E}"/>
              </a:ext>
            </a:extLst>
          </p:cNvPr>
          <p:cNvSpPr txBox="1"/>
          <p:nvPr/>
        </p:nvSpPr>
        <p:spPr>
          <a:xfrm>
            <a:off x="648929" y="2050692"/>
            <a:ext cx="1174424" cy="677108"/>
          </a:xfrm>
          <a:prstGeom prst="rect">
            <a:avLst/>
          </a:prstGeom>
          <a:noFill/>
        </p:spPr>
        <p:txBody>
          <a:bodyPr wrap="none" rtlCol="0">
            <a:spAutoFit/>
          </a:bodyPr>
          <a:lstStyle/>
          <a:p>
            <a:r>
              <a:rPr lang="en-US" sz="2000" dirty="0">
                <a:solidFill>
                  <a:schemeClr val="accent1"/>
                </a:solidFill>
              </a:rPr>
              <a:t>Ob</a:t>
            </a:r>
            <a:r>
              <a:rPr lang="en-US" sz="2000" dirty="0">
                <a:solidFill>
                  <a:srgbClr val="C00000"/>
                </a:solidFill>
              </a:rPr>
              <a:t>je</a:t>
            </a:r>
            <a:r>
              <a:rPr lang="en-US" sz="2000" dirty="0">
                <a:solidFill>
                  <a:schemeClr val="accent4"/>
                </a:solidFill>
              </a:rPr>
              <a:t>ct</a:t>
            </a:r>
            <a:r>
              <a:rPr lang="en-US" sz="2000" dirty="0">
                <a:solidFill>
                  <a:srgbClr val="00B050"/>
                </a:solidFill>
              </a:rPr>
              <a:t>iv</a:t>
            </a:r>
            <a:r>
              <a:rPr lang="en-US" sz="2000" dirty="0">
                <a:solidFill>
                  <a:srgbClr val="C00000"/>
                </a:solidFill>
              </a:rPr>
              <a:t>e</a:t>
            </a:r>
            <a:endParaRPr lang="en-IN" sz="2000" dirty="0">
              <a:solidFill>
                <a:srgbClr val="C00000"/>
              </a:solidFill>
            </a:endParaRPr>
          </a:p>
          <a:p>
            <a:endParaRPr lang="en-IN" dirty="0">
              <a:solidFill>
                <a:srgbClr val="C00000"/>
              </a:solidFill>
            </a:endParaRPr>
          </a:p>
        </p:txBody>
      </p:sp>
      <p:sp>
        <p:nvSpPr>
          <p:cNvPr id="3" name="TextBox 2">
            <a:extLst>
              <a:ext uri="{FF2B5EF4-FFF2-40B4-BE49-F238E27FC236}">
                <a16:creationId xmlns:a16="http://schemas.microsoft.com/office/drawing/2014/main" id="{53929F3D-1E4F-14A5-F021-76533D68F347}"/>
              </a:ext>
            </a:extLst>
          </p:cNvPr>
          <p:cNvSpPr txBox="1"/>
          <p:nvPr/>
        </p:nvSpPr>
        <p:spPr>
          <a:xfrm>
            <a:off x="648929" y="2733226"/>
            <a:ext cx="5751871" cy="1754326"/>
          </a:xfrm>
          <a:prstGeom prst="rect">
            <a:avLst/>
          </a:prstGeom>
          <a:noFill/>
        </p:spPr>
        <p:txBody>
          <a:bodyPr wrap="square" rtlCol="0">
            <a:spAutoFit/>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The objective is to utilize machine learning and deep learning methods for accurate food demand forecasting, analyzing factors affecting demand, comparing regressors, and highlighting the superior performance of LSTM in predicting orders. </a:t>
            </a:r>
          </a:p>
          <a:p>
            <a:endParaRPr lang="en-IN" dirty="0"/>
          </a:p>
        </p:txBody>
      </p:sp>
      <p:pic>
        <p:nvPicPr>
          <p:cNvPr id="6" name="Picture 5">
            <a:extLst>
              <a:ext uri="{FF2B5EF4-FFF2-40B4-BE49-F238E27FC236}">
                <a16:creationId xmlns:a16="http://schemas.microsoft.com/office/drawing/2014/main" id="{0C09AE63-03ED-9F4A-871C-56283217E16F}"/>
              </a:ext>
            </a:extLst>
          </p:cNvPr>
          <p:cNvPicPr>
            <a:picLocks noChangeAspect="1"/>
          </p:cNvPicPr>
          <p:nvPr/>
        </p:nvPicPr>
        <p:blipFill>
          <a:blip r:embed="rId4"/>
          <a:stretch>
            <a:fillRect/>
          </a:stretch>
        </p:blipFill>
        <p:spPr>
          <a:xfrm>
            <a:off x="11152857" y="0"/>
            <a:ext cx="1039143" cy="943897"/>
          </a:xfrm>
          <a:prstGeom prst="rect">
            <a:avLst/>
          </a:prstGeom>
        </p:spPr>
      </p:pic>
    </p:spTree>
    <p:extLst>
      <p:ext uri="{BB962C8B-B14F-4D97-AF65-F5344CB8AC3E}">
        <p14:creationId xmlns:p14="http://schemas.microsoft.com/office/powerpoint/2010/main" val="22886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30</a:t>
            </a:fld>
            <a:endParaRPr/>
          </a:p>
        </p:txBody>
      </p:sp>
      <p:pic>
        <p:nvPicPr>
          <p:cNvPr id="49154" name="Picture 2"/>
          <p:cNvPicPr>
            <a:picLocks noChangeAspect="1" noChangeArrowheads="1"/>
          </p:cNvPicPr>
          <p:nvPr/>
        </p:nvPicPr>
        <p:blipFill>
          <a:blip r:embed="rId3"/>
          <a:srcRect l="7028" t="39323" r="61347" b="13802"/>
          <a:stretch>
            <a:fillRect/>
          </a:stretch>
        </p:blipFill>
        <p:spPr bwMode="auto">
          <a:xfrm>
            <a:off x="1524000" y="482600"/>
            <a:ext cx="7315200" cy="6096000"/>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725FFF7B-59ED-60E5-1C54-0F51F75D494E}"/>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FBAAA181-1804-0656-6DAE-8ED077DB8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8DF20AA1-DC33-1A09-6966-402D41EA8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randombar(horizontal)">
                                      <p:cBhvr>
                                        <p:cTn id="7" dur="500"/>
                                        <p:tgtEl>
                                          <p:spTgt spid="4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31</a:t>
            </a:fld>
            <a:endParaRPr/>
          </a:p>
        </p:txBody>
      </p:sp>
      <p:pic>
        <p:nvPicPr>
          <p:cNvPr id="50178" name="Picture 2"/>
          <p:cNvPicPr>
            <a:picLocks noChangeAspect="1" noChangeArrowheads="1"/>
          </p:cNvPicPr>
          <p:nvPr/>
        </p:nvPicPr>
        <p:blipFill>
          <a:blip r:embed="rId3"/>
          <a:srcRect l="7028" t="34115" r="61933" b="21094"/>
          <a:stretch>
            <a:fillRect/>
          </a:stretch>
        </p:blipFill>
        <p:spPr bwMode="auto">
          <a:xfrm>
            <a:off x="1708347" y="420298"/>
            <a:ext cx="7416800" cy="6017404"/>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9A4037D2-B23E-FA22-8D07-D843C55E5B7E}"/>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8E3A3E93-F61E-DCC2-91CF-D9905308F6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A373621A-7EB4-954F-433F-CD02BD5DF1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barn(inVertical)">
                                      <p:cBhvr>
                                        <p:cTn id="7"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32</a:t>
            </a:fld>
            <a:endParaRPr/>
          </a:p>
        </p:txBody>
      </p:sp>
      <p:pic>
        <p:nvPicPr>
          <p:cNvPr id="51202" name="Picture 2"/>
          <p:cNvPicPr>
            <a:picLocks noChangeAspect="1" noChangeArrowheads="1"/>
          </p:cNvPicPr>
          <p:nvPr/>
        </p:nvPicPr>
        <p:blipFill>
          <a:blip r:embed="rId3"/>
          <a:srcRect l="7028" t="32031" r="61933" b="22135"/>
          <a:stretch>
            <a:fillRect/>
          </a:stretch>
        </p:blipFill>
        <p:spPr bwMode="auto">
          <a:xfrm>
            <a:off x="1422400" y="279400"/>
            <a:ext cx="7416800" cy="6157344"/>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6F381BF4-829B-532A-2B6E-E754F1E6B0CF}"/>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0C896572-B0EE-95D6-32FC-3B072A894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55BE63C9-32B2-F5E4-5E2D-0AF148A917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fade">
                                      <p:cBhvr>
                                        <p:cTn id="7" dur="1000"/>
                                        <p:tgtEl>
                                          <p:spTgt spid="51202"/>
                                        </p:tgtEl>
                                      </p:cBhvr>
                                    </p:animEffect>
                                    <p:anim calcmode="lin" valueType="num">
                                      <p:cBhvr>
                                        <p:cTn id="8" dur="1000" fill="hold"/>
                                        <p:tgtEl>
                                          <p:spTgt spid="51202"/>
                                        </p:tgtEl>
                                        <p:attrNameLst>
                                          <p:attrName>ppt_x</p:attrName>
                                        </p:attrNameLst>
                                      </p:cBhvr>
                                      <p:tavLst>
                                        <p:tav tm="0">
                                          <p:val>
                                            <p:strVal val="#ppt_x"/>
                                          </p:val>
                                        </p:tav>
                                        <p:tav tm="100000">
                                          <p:val>
                                            <p:strVal val="#ppt_x"/>
                                          </p:val>
                                        </p:tav>
                                      </p:tavLst>
                                    </p:anim>
                                    <p:anim calcmode="lin" valueType="num">
                                      <p:cBhvr>
                                        <p:cTn id="9" dur="1000" fill="hold"/>
                                        <p:tgtEl>
                                          <p:spTgt spid="51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33</a:t>
            </a:fld>
            <a:endParaRPr/>
          </a:p>
        </p:txBody>
      </p:sp>
      <p:pic>
        <p:nvPicPr>
          <p:cNvPr id="52226" name="Picture 2"/>
          <p:cNvPicPr>
            <a:picLocks noChangeAspect="1" noChangeArrowheads="1"/>
          </p:cNvPicPr>
          <p:nvPr/>
        </p:nvPicPr>
        <p:blipFill>
          <a:blip r:embed="rId3"/>
          <a:srcRect l="7028" t="36198" r="61933" b="17969"/>
          <a:stretch>
            <a:fillRect/>
          </a:stretch>
        </p:blipFill>
        <p:spPr bwMode="auto">
          <a:xfrm>
            <a:off x="1828800" y="685801"/>
            <a:ext cx="6604000" cy="5482567"/>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D8352BFC-BFE3-1039-2D5C-D88263731A16}"/>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53FB1BC3-B879-9DBA-D802-62C038B18D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FDECA592-69BD-BB00-713E-429B49DAA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fade">
                                      <p:cBhvr>
                                        <p:cTn id="7" dur="1000"/>
                                        <p:tgtEl>
                                          <p:spTgt spid="52226"/>
                                        </p:tgtEl>
                                      </p:cBhvr>
                                    </p:animEffect>
                                    <p:anim calcmode="lin" valueType="num">
                                      <p:cBhvr>
                                        <p:cTn id="8" dur="1000" fill="hold"/>
                                        <p:tgtEl>
                                          <p:spTgt spid="52226"/>
                                        </p:tgtEl>
                                        <p:attrNameLst>
                                          <p:attrName>ppt_x</p:attrName>
                                        </p:attrNameLst>
                                      </p:cBhvr>
                                      <p:tavLst>
                                        <p:tav tm="0">
                                          <p:val>
                                            <p:strVal val="#ppt_x"/>
                                          </p:val>
                                        </p:tav>
                                        <p:tav tm="100000">
                                          <p:val>
                                            <p:strVal val="#ppt_x"/>
                                          </p:val>
                                        </p:tav>
                                      </p:tavLst>
                                    </p:anim>
                                    <p:anim calcmode="lin" valueType="num">
                                      <p:cBhvr>
                                        <p:cTn id="9" dur="1000" fill="hold"/>
                                        <p:tgtEl>
                                          <p:spTgt spid="52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34</a:t>
            </a:fld>
            <a:endParaRPr/>
          </a:p>
        </p:txBody>
      </p:sp>
      <p:pic>
        <p:nvPicPr>
          <p:cNvPr id="53250" name="Picture 2"/>
          <p:cNvPicPr>
            <a:picLocks noChangeAspect="1" noChangeArrowheads="1"/>
          </p:cNvPicPr>
          <p:nvPr/>
        </p:nvPicPr>
        <p:blipFill>
          <a:blip r:embed="rId3"/>
          <a:srcRect l="7028" t="34115" r="64275" b="17969"/>
          <a:stretch>
            <a:fillRect/>
          </a:stretch>
        </p:blipFill>
        <p:spPr bwMode="auto">
          <a:xfrm>
            <a:off x="1727200" y="380999"/>
            <a:ext cx="6908800" cy="6485812"/>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07C5954B-CFF5-2982-1306-F1F4CDBBBC99}"/>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10558885-FC14-6BA0-549D-D454CE89FB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166816AF-D4AD-6161-D8DD-3165DBE01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p:cTn id="7" dur="1000" fill="hold"/>
                                        <p:tgtEl>
                                          <p:spTgt spid="53250"/>
                                        </p:tgtEl>
                                        <p:attrNameLst>
                                          <p:attrName>ppt_w</p:attrName>
                                        </p:attrNameLst>
                                      </p:cBhvr>
                                      <p:tavLst>
                                        <p:tav tm="0">
                                          <p:val>
                                            <p:strVal val="#ppt_w+.3"/>
                                          </p:val>
                                        </p:tav>
                                        <p:tav tm="100000">
                                          <p:val>
                                            <p:strVal val="#ppt_w"/>
                                          </p:val>
                                        </p:tav>
                                      </p:tavLst>
                                    </p:anim>
                                    <p:anim calcmode="lin" valueType="num">
                                      <p:cBhvr>
                                        <p:cTn id="8" dur="1000" fill="hold"/>
                                        <p:tgtEl>
                                          <p:spTgt spid="53250"/>
                                        </p:tgtEl>
                                        <p:attrNameLst>
                                          <p:attrName>ppt_h</p:attrName>
                                        </p:attrNameLst>
                                      </p:cBhvr>
                                      <p:tavLst>
                                        <p:tav tm="0">
                                          <p:val>
                                            <p:strVal val="#ppt_h"/>
                                          </p:val>
                                        </p:tav>
                                        <p:tav tm="100000">
                                          <p:val>
                                            <p:strVal val="#ppt_h"/>
                                          </p:val>
                                        </p:tav>
                                      </p:tavLst>
                                    </p:anim>
                                    <p:animEffect transition="in" filter="fade">
                                      <p:cBhvr>
                                        <p:cTn id="9" dur="10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35</a:t>
            </a:fld>
            <a:endParaRPr/>
          </a:p>
        </p:txBody>
      </p:sp>
      <p:pic>
        <p:nvPicPr>
          <p:cNvPr id="54274" name="Picture 2"/>
          <p:cNvPicPr>
            <a:picLocks noChangeAspect="1" noChangeArrowheads="1"/>
          </p:cNvPicPr>
          <p:nvPr/>
        </p:nvPicPr>
        <p:blipFill>
          <a:blip r:embed="rId3"/>
          <a:srcRect l="7028" t="26823" r="67789" b="38802"/>
          <a:stretch>
            <a:fillRect/>
          </a:stretch>
        </p:blipFill>
        <p:spPr bwMode="auto">
          <a:xfrm>
            <a:off x="1219200" y="685801"/>
            <a:ext cx="7315200" cy="561399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592AA994-ADF9-8AAD-867F-70134594BF1C}"/>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71E70D82-E6D7-33FB-F815-6BF836ABD5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69774AB0-09FC-41EA-D362-4133C40DA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274"/>
                                        </p:tgtEl>
                                        <p:attrNameLst>
                                          <p:attrName>style.visibility</p:attrName>
                                        </p:attrNameLst>
                                      </p:cBhvr>
                                      <p:to>
                                        <p:strVal val="visible"/>
                                      </p:to>
                                    </p:set>
                                    <p:anim calcmode="lin" valueType="num">
                                      <p:cBhvr>
                                        <p:cTn id="7" dur="500" fill="hold"/>
                                        <p:tgtEl>
                                          <p:spTgt spid="54274"/>
                                        </p:tgtEl>
                                        <p:attrNameLst>
                                          <p:attrName>ppt_w</p:attrName>
                                        </p:attrNameLst>
                                      </p:cBhvr>
                                      <p:tavLst>
                                        <p:tav tm="0">
                                          <p:val>
                                            <p:fltVal val="0"/>
                                          </p:val>
                                        </p:tav>
                                        <p:tav tm="100000">
                                          <p:val>
                                            <p:strVal val="#ppt_w"/>
                                          </p:val>
                                        </p:tav>
                                      </p:tavLst>
                                    </p:anim>
                                    <p:anim calcmode="lin" valueType="num">
                                      <p:cBhvr>
                                        <p:cTn id="8" dur="500" fill="hold"/>
                                        <p:tgtEl>
                                          <p:spTgt spid="54274"/>
                                        </p:tgtEl>
                                        <p:attrNameLst>
                                          <p:attrName>ppt_h</p:attrName>
                                        </p:attrNameLst>
                                      </p:cBhvr>
                                      <p:tavLst>
                                        <p:tav tm="0">
                                          <p:val>
                                            <p:fltVal val="0"/>
                                          </p:val>
                                        </p:tav>
                                        <p:tav tm="100000">
                                          <p:val>
                                            <p:strVal val="#ppt_h"/>
                                          </p:val>
                                        </p:tav>
                                      </p:tavLst>
                                    </p:anim>
                                    <p:animEffect transition="in" filter="fade">
                                      <p:cBhvr>
                                        <p:cTn id="9"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36</a:t>
            </a:fld>
            <a:endParaRPr/>
          </a:p>
        </p:txBody>
      </p:sp>
      <p:pic>
        <p:nvPicPr>
          <p:cNvPr id="55298" name="Picture 2"/>
          <p:cNvPicPr>
            <a:picLocks noChangeAspect="1" noChangeArrowheads="1"/>
          </p:cNvPicPr>
          <p:nvPr/>
        </p:nvPicPr>
        <p:blipFill>
          <a:blip r:embed="rId3"/>
          <a:srcRect l="7028" t="70313" r="40849" b="13802"/>
          <a:stretch>
            <a:fillRect/>
          </a:stretch>
        </p:blipFill>
        <p:spPr bwMode="auto">
          <a:xfrm>
            <a:off x="859410" y="2388532"/>
            <a:ext cx="10473179" cy="3031710"/>
          </a:xfrm>
          <a:prstGeom prst="rect">
            <a:avLst/>
          </a:prstGeom>
          <a:noFill/>
          <a:ln w="9525">
            <a:noFill/>
            <a:miter lim="800000"/>
            <a:headEnd/>
            <a:tailEnd/>
          </a:ln>
          <a:effectLst/>
        </p:spPr>
      </p:pic>
      <p:sp>
        <p:nvSpPr>
          <p:cNvPr id="55299" name="Rectangle 3"/>
          <p:cNvSpPr>
            <a:spLocks noChangeArrowheads="1"/>
          </p:cNvSpPr>
          <p:nvPr/>
        </p:nvSpPr>
        <p:spPr bwMode="auto">
          <a:xfrm>
            <a:off x="5137755" y="1275584"/>
            <a:ext cx="1916487" cy="400110"/>
          </a:xfrm>
          <a:prstGeom prst="rect">
            <a:avLst/>
          </a:prstGeom>
          <a:noFill/>
          <a:ln w="9525">
            <a:noFill/>
            <a:miter lim="800000"/>
            <a:headEnd/>
            <a:tailEnd/>
          </a:ln>
          <a:effectLst/>
        </p:spPr>
        <p:txBody>
          <a:bodyPr vert="horz" wrap="none" lIns="121920" tIns="60960" rIns="121920" bIns="60960" numCol="1" anchor="ctr" anchorCtr="0" compatLnSpc="1">
            <a:prstTxWarp prst="textNoShape">
              <a:avLst/>
            </a:prstTxWarp>
            <a:spAutoFit/>
          </a:bodyPr>
          <a:lstStyle/>
          <a:p>
            <a:pPr defTabSz="1219170" fontAlgn="base">
              <a:spcBef>
                <a:spcPct val="0"/>
              </a:spcBef>
              <a:spcAft>
                <a:spcPct val="0"/>
              </a:spcAft>
            </a:pPr>
            <a:r>
              <a:rPr lang="en-US" b="1" dirty="0">
                <a:latin typeface="Cambria" pitchFamily="18" charset="0"/>
                <a:cs typeface="Arial" pitchFamily="34" charset="0"/>
              </a:rPr>
              <a:t>Predicted Sales </a:t>
            </a:r>
          </a:p>
        </p:txBody>
      </p:sp>
      <p:pic>
        <p:nvPicPr>
          <p:cNvPr id="2" name="Picture 1">
            <a:extLst>
              <a:ext uri="{FF2B5EF4-FFF2-40B4-BE49-F238E27FC236}">
                <a16:creationId xmlns:a16="http://schemas.microsoft.com/office/drawing/2014/main" id="{23F9F171-B388-BDC7-1621-C25C7AAC2AC6}"/>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8DBCD29B-4A4E-7F88-DDDB-15EB683D6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4626578B-2695-F388-51DB-BC5DA1121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fade">
                                      <p:cBhvr>
                                        <p:cTn id="7" dur="500"/>
                                        <p:tgtEl>
                                          <p:spTgt spid="55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D568DF-F7B2-8935-6BBD-6ED0EC46453F}"/>
              </a:ext>
            </a:extLst>
          </p:cNvPr>
          <p:cNvSpPr txBox="1"/>
          <p:nvPr/>
        </p:nvSpPr>
        <p:spPr>
          <a:xfrm>
            <a:off x="967740" y="1443841"/>
            <a:ext cx="10256520" cy="3970318"/>
          </a:xfrm>
          <a:prstGeom prst="rect">
            <a:avLst/>
          </a:prstGeom>
          <a:noFill/>
        </p:spPr>
        <p:txBody>
          <a:bodyPr wrap="square" rtlCol="0">
            <a:spAutoFit/>
          </a:bodyPr>
          <a:lstStyle/>
          <a:p>
            <a:pPr algn="l"/>
            <a:r>
              <a:rPr lang="en-US" b="1" i="0" dirty="0">
                <a:solidFill>
                  <a:schemeClr val="accent1">
                    <a:lumMod val="75000"/>
                  </a:schemeClr>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F</a:t>
            </a:r>
            <a:r>
              <a:rPr lang="en-US" b="1" i="0"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u</a:t>
            </a:r>
            <a:r>
              <a:rPr lang="en-US" b="1" i="0" dirty="0">
                <a:solidFill>
                  <a:srgbClr val="FFC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a:t>
            </a:r>
            <a:r>
              <a:rPr lang="en-US" b="1" i="0" dirty="0">
                <a:solidFill>
                  <a:srgbClr val="00B05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u</a:t>
            </a:r>
            <a:r>
              <a:rPr lang="en-US" b="1" i="0" dirty="0">
                <a:solidFill>
                  <a:schemeClr val="accent1">
                    <a:lumMod val="75000"/>
                  </a:schemeClr>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a:t>
            </a:r>
            <a:r>
              <a:rPr lang="en-US" b="1" i="0"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a:t>
            </a:r>
            <a:r>
              <a:rPr lang="en-US"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b="1" i="0" dirty="0">
                <a:solidFill>
                  <a:schemeClr val="accent1">
                    <a:lumMod val="75000"/>
                  </a:schemeClr>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Enh</a:t>
            </a:r>
            <a:r>
              <a:rPr lang="en-US" b="1" i="0"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an</a:t>
            </a:r>
            <a:r>
              <a:rPr lang="en-US" b="1" i="0" dirty="0">
                <a:solidFill>
                  <a:srgbClr val="FFC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ce</a:t>
            </a:r>
            <a:r>
              <a:rPr lang="en-US" b="1" i="0" dirty="0">
                <a:solidFill>
                  <a:srgbClr val="00B05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me</a:t>
            </a:r>
            <a:r>
              <a:rPr lang="en-US" b="1" i="0" dirty="0">
                <a:solidFill>
                  <a:schemeClr val="accent1">
                    <a:lumMod val="75000"/>
                  </a:schemeClr>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n</a:t>
            </a:r>
            <a:r>
              <a:rPr lang="en-US" b="1" i="0"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ts</a:t>
            </a:r>
          </a:p>
          <a:p>
            <a:pPr algn="l"/>
            <a:endParaRPr lang="en-US" b="1" dirty="0">
              <a:solidFill>
                <a:srgbClr val="0D0D0D"/>
              </a:solidFill>
              <a:highlight>
                <a:srgbClr val="FFFFFF"/>
              </a:highlight>
              <a:latin typeface="Calibri" panose="020F0502020204030204" pitchFamily="34" charset="0"/>
              <a:ea typeface="Calibri" panose="020F0502020204030204" pitchFamily="34" charset="0"/>
              <a:cs typeface="Calibri" panose="020F0502020204030204" pitchFamily="34" charset="0"/>
            </a:endParaRPr>
          </a:p>
          <a:p>
            <a:pPr algn="l"/>
            <a:r>
              <a:rPr lang="en-US"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p>
          <a:p>
            <a:pPr algn="l"/>
            <a:r>
              <a:rPr lang="en-US"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1. Integration of Real-Time Data:</a:t>
            </a: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Utilize IoT devices, sensors, and social media analytics to incorporate real-time data for improved accuracy.</a:t>
            </a:r>
          </a:p>
          <a:p>
            <a:pPr algn="l"/>
            <a:r>
              <a:rPr lang="en-US"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2. Advanced AI Techniques:</a:t>
            </a: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Implement reinforcement learning and GANs to dynamically adjust strategies and simulate market scenarios.</a:t>
            </a:r>
          </a:p>
          <a:p>
            <a:pPr algn="l"/>
            <a:r>
              <a:rPr lang="en-US" b="1" dirty="0">
                <a:solidFill>
                  <a:srgbClr val="0D0D0D"/>
                </a:solidFill>
                <a:highlight>
                  <a:srgbClr val="FFFFFF"/>
                </a:highlight>
                <a:latin typeface="Calibri" panose="020F0502020204030204" pitchFamily="34" charset="0"/>
                <a:ea typeface="Calibri" panose="020F0502020204030204" pitchFamily="34" charset="0"/>
                <a:cs typeface="Calibri" panose="020F0502020204030204" pitchFamily="34" charset="0"/>
              </a:rPr>
              <a:t>3</a:t>
            </a:r>
            <a:r>
              <a:rPr lang="en-US"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Personalization:</a:t>
            </a: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Use machine learning for hyper-personalized marketing and behavior analysis to predict demand more accurately.</a:t>
            </a:r>
          </a:p>
          <a:p>
            <a:pPr algn="l"/>
            <a:r>
              <a:rPr lang="en-US" b="1" dirty="0">
                <a:solidFill>
                  <a:srgbClr val="0D0D0D"/>
                </a:solidFill>
                <a:highlight>
                  <a:srgbClr val="FFFFFF"/>
                </a:highlight>
                <a:latin typeface="Calibri" panose="020F0502020204030204" pitchFamily="34" charset="0"/>
                <a:ea typeface="Calibri" panose="020F0502020204030204" pitchFamily="34" charset="0"/>
                <a:cs typeface="Calibri" panose="020F0502020204030204" pitchFamily="34" charset="0"/>
              </a:rPr>
              <a:t>4</a:t>
            </a:r>
            <a:r>
              <a:rPr lang="en-US"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Sustainable Forecasting:</a:t>
            </a: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Incorporate environmental impact analysis and ensure ethical AI practices in forecasting models.</a:t>
            </a:r>
          </a:p>
          <a:p>
            <a:pPr algn="l"/>
            <a:r>
              <a:rPr lang="en-US" b="1" dirty="0">
                <a:solidFill>
                  <a:srgbClr val="0D0D0D"/>
                </a:solidFill>
                <a:highlight>
                  <a:srgbClr val="FFFFFF"/>
                </a:highlight>
                <a:latin typeface="Calibri" panose="020F0502020204030204" pitchFamily="34" charset="0"/>
                <a:ea typeface="Calibri" panose="020F0502020204030204" pitchFamily="34" charset="0"/>
                <a:cs typeface="Calibri" panose="020F0502020204030204" pitchFamily="34" charset="0"/>
              </a:rPr>
              <a:t>5</a:t>
            </a:r>
            <a:r>
              <a:rPr lang="en-US"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Advanced Computational Techniques:</a:t>
            </a:r>
            <a:r>
              <a:rPr lang="en-US"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Explore quantum and edge computing to handle complex datasets and enable real-time forecasting.</a:t>
            </a:r>
          </a:p>
          <a:p>
            <a:endParaRPr lang="en-IN" dirty="0"/>
          </a:p>
        </p:txBody>
      </p:sp>
      <p:pic>
        <p:nvPicPr>
          <p:cNvPr id="3" name="Picture 2">
            <a:extLst>
              <a:ext uri="{FF2B5EF4-FFF2-40B4-BE49-F238E27FC236}">
                <a16:creationId xmlns:a16="http://schemas.microsoft.com/office/drawing/2014/main" id="{C539937C-F1B8-3738-E6C5-26EAF5BFD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59826530-A526-8E26-8416-7F2B26E0D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pic>
        <p:nvPicPr>
          <p:cNvPr id="5" name="Picture 4">
            <a:extLst>
              <a:ext uri="{FF2B5EF4-FFF2-40B4-BE49-F238E27FC236}">
                <a16:creationId xmlns:a16="http://schemas.microsoft.com/office/drawing/2014/main" id="{9C8F1A0F-8971-2022-686C-FB516F95F9B9}"/>
              </a:ext>
            </a:extLst>
          </p:cNvPr>
          <p:cNvPicPr>
            <a:picLocks noChangeAspect="1"/>
          </p:cNvPicPr>
          <p:nvPr/>
        </p:nvPicPr>
        <p:blipFill>
          <a:blip r:embed="rId3"/>
          <a:stretch>
            <a:fillRect/>
          </a:stretch>
        </p:blipFill>
        <p:spPr>
          <a:xfrm>
            <a:off x="11152857" y="0"/>
            <a:ext cx="1039143" cy="943897"/>
          </a:xfrm>
          <a:prstGeom prst="rect">
            <a:avLst/>
          </a:prstGeom>
        </p:spPr>
      </p:pic>
    </p:spTree>
    <p:extLst>
      <p:ext uri="{BB962C8B-B14F-4D97-AF65-F5344CB8AC3E}">
        <p14:creationId xmlns:p14="http://schemas.microsoft.com/office/powerpoint/2010/main" val="17377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38</a:t>
            </a:fld>
            <a:endParaRPr/>
          </a:p>
        </p:txBody>
      </p:sp>
      <p:sp>
        <p:nvSpPr>
          <p:cNvPr id="6" name="TextBox 5"/>
          <p:cNvSpPr txBox="1"/>
          <p:nvPr/>
        </p:nvSpPr>
        <p:spPr>
          <a:xfrm>
            <a:off x="609600" y="1571920"/>
            <a:ext cx="1210588" cy="369332"/>
          </a:xfrm>
          <a:prstGeom prst="rect">
            <a:avLst/>
          </a:prstGeom>
          <a:noFill/>
        </p:spPr>
        <p:txBody>
          <a:bodyPr wrap="none" rtlCol="0">
            <a:spAutoFit/>
          </a:bodyPr>
          <a:lstStyle/>
          <a:p>
            <a:r>
              <a:rPr lang="en-US"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Co</a:t>
            </a:r>
            <a:r>
              <a:rPr lang="en-US" dirty="0">
                <a:solidFill>
                  <a:srgbClr val="C00000"/>
                </a:solidFill>
                <a:latin typeface="Calibri" panose="020F0502020204030204" pitchFamily="34" charset="0"/>
                <a:ea typeface="Calibri" panose="020F0502020204030204" pitchFamily="34" charset="0"/>
                <a:cs typeface="Calibri" panose="020F0502020204030204" pitchFamily="34" charset="0"/>
              </a:rPr>
              <a:t>nc</a:t>
            </a:r>
            <a:r>
              <a:rPr lang="en-US" dirty="0">
                <a:solidFill>
                  <a:srgbClr val="FFC000"/>
                </a:solidFill>
                <a:latin typeface="Calibri" panose="020F0502020204030204" pitchFamily="34" charset="0"/>
                <a:ea typeface="Calibri" panose="020F0502020204030204" pitchFamily="34" charset="0"/>
                <a:cs typeface="Calibri" panose="020F0502020204030204" pitchFamily="34" charset="0"/>
              </a:rPr>
              <a:t>lu</a:t>
            </a:r>
            <a:r>
              <a:rPr lang="en-US" dirty="0">
                <a:solidFill>
                  <a:srgbClr val="00B050"/>
                </a:solidFill>
                <a:latin typeface="Calibri" panose="020F0502020204030204" pitchFamily="34" charset="0"/>
                <a:ea typeface="Calibri" panose="020F0502020204030204" pitchFamily="34" charset="0"/>
                <a:cs typeface="Calibri" panose="020F0502020204030204" pitchFamily="34" charset="0"/>
              </a:rPr>
              <a:t>si</a:t>
            </a:r>
            <a:r>
              <a:rPr lang="en-US"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o</a:t>
            </a:r>
            <a:r>
              <a:rPr lang="en-US" dirty="0">
                <a:solidFill>
                  <a:srgbClr val="C00000"/>
                </a:solidFill>
                <a:latin typeface="Calibri" panose="020F0502020204030204" pitchFamily="34" charset="0"/>
                <a:ea typeface="Calibri" panose="020F0502020204030204" pitchFamily="34" charset="0"/>
                <a:cs typeface="Calibri" panose="020F0502020204030204" pitchFamily="34" charset="0"/>
              </a:rPr>
              <a:t>n</a:t>
            </a:r>
          </a:p>
        </p:txBody>
      </p:sp>
      <p:sp>
        <p:nvSpPr>
          <p:cNvPr id="8" name="TextBox 7"/>
          <p:cNvSpPr txBox="1"/>
          <p:nvPr/>
        </p:nvSpPr>
        <p:spPr>
          <a:xfrm>
            <a:off x="609600" y="2413337"/>
            <a:ext cx="10946579" cy="2308324"/>
          </a:xfrm>
          <a:prstGeom prst="rect">
            <a:avLst/>
          </a:prstGeom>
          <a:noFill/>
        </p:spPr>
        <p:txBody>
          <a:bodyPr wrap="square" rtlCol="0">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Accurate forecasting is paramount in the food industry to efficiently manage supply and demand, especially for </a:t>
            </a:r>
          </a:p>
          <a:p>
            <a:pPr algn="just"/>
            <a:r>
              <a:rPr lang="en-US" dirty="0">
                <a:latin typeface="Calibri" panose="020F0502020204030204" pitchFamily="34" charset="0"/>
                <a:ea typeface="Calibri" panose="020F0502020204030204" pitchFamily="34" charset="0"/>
                <a:cs typeface="Calibri" panose="020F0502020204030204" pitchFamily="34" charset="0"/>
              </a:rPr>
              <a:t>perishable goods. Despite the introduction of various machine learning and deep learning algorithms, many lacked robust  support for time series data. To address this limitation, the author proposed extracting lag data and assigning weighted values to target variables using alpha values. Through rigorous evaluation using metrics like RMSE, MAE, MAPE, and RMSLE, LSTM emerged as the most effective algorithm, closely followed by BI-LSTM. Additionally, the extension of using CNN2D yielded promising results, significantly improving forecasting accuracy. These findings underscore the importance of leveraging advanced algorithms to optimize food supply chain management.</a:t>
            </a:r>
          </a:p>
        </p:txBody>
      </p:sp>
      <p:pic>
        <p:nvPicPr>
          <p:cNvPr id="2" name="Picture 1">
            <a:extLst>
              <a:ext uri="{FF2B5EF4-FFF2-40B4-BE49-F238E27FC236}">
                <a16:creationId xmlns:a16="http://schemas.microsoft.com/office/drawing/2014/main" id="{8B94F554-4A1A-22AC-0010-BF4423D93750}"/>
              </a:ext>
            </a:extLst>
          </p:cNvPr>
          <p:cNvPicPr>
            <a:picLocks noChangeAspect="1"/>
          </p:cNvPicPr>
          <p:nvPr/>
        </p:nvPicPr>
        <p:blipFill>
          <a:blip r:embed="rId3"/>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76C5FCED-3607-ABE5-C9B9-FE2E63B015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35E34FA4-28BE-24B8-97F1-3794D5DAF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669701" y="6619842"/>
            <a:ext cx="2886478" cy="23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90ECCB-B726-9433-6367-904EE13E8428}"/>
              </a:ext>
            </a:extLst>
          </p:cNvPr>
          <p:cNvSpPr txBox="1"/>
          <p:nvPr/>
        </p:nvSpPr>
        <p:spPr>
          <a:xfrm>
            <a:off x="952500" y="1336119"/>
            <a:ext cx="10287000" cy="4185761"/>
          </a:xfrm>
          <a:prstGeom prst="rect">
            <a:avLst/>
          </a:prstGeom>
          <a:noFill/>
        </p:spPr>
        <p:txBody>
          <a:bodyPr wrap="square" rtlCol="0">
            <a:spAutoFit/>
          </a:bodyPr>
          <a:lstStyle/>
          <a:p>
            <a:pPr algn="just">
              <a:spcAft>
                <a:spcPts val="1000"/>
              </a:spcAft>
            </a:pPr>
            <a:r>
              <a:rPr lang="en-US"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Re</a:t>
            </a:r>
            <a:r>
              <a:rPr lang="en-US"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fe</a:t>
            </a:r>
            <a:r>
              <a:rPr lang="en-US" sz="200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re</a:t>
            </a:r>
            <a:r>
              <a:rPr lang="en-US" sz="20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nc</a:t>
            </a:r>
            <a:r>
              <a:rPr lang="en-US" sz="20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e</a:t>
            </a:r>
            <a:r>
              <a:rPr lang="en-US" sz="20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s</a:t>
            </a:r>
          </a:p>
          <a:p>
            <a:pPr algn="just">
              <a:spcAft>
                <a:spcPts val="100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V. K. Shrivastava, A. Shrivastava, N. Sharma, S. N. Mohanty, and C. R. </a:t>
            </a:r>
            <a:r>
              <a:rPr lang="en-US" sz="1800" dirty="0" err="1">
                <a:effectLst/>
                <a:latin typeface="Calibri" panose="020F0502020204030204" pitchFamily="34" charset="0"/>
                <a:ea typeface="Calibri" panose="020F0502020204030204" pitchFamily="34" charset="0"/>
                <a:cs typeface="Calibri" panose="020F0502020204030204" pitchFamily="34" charset="0"/>
              </a:rPr>
              <a:t>Pattanaik</a:t>
            </a:r>
            <a:r>
              <a:rPr lang="en-US" sz="1800" dirty="0">
                <a:effectLst/>
                <a:latin typeface="Calibri" panose="020F0502020204030204" pitchFamily="34" charset="0"/>
                <a:ea typeface="Calibri" panose="020F0502020204030204" pitchFamily="34" charset="0"/>
                <a:cs typeface="Calibri" panose="020F0502020204030204" pitchFamily="34" charset="0"/>
              </a:rPr>
              <a:t>, ‘‘Deep learning model for temperature prediction: A case study in New Delhi,’’ J. Forecasting, vol. 43, no. 1, Feb. 2023,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10.1002/for.2966.</a:t>
            </a:r>
          </a:p>
          <a:p>
            <a:pPr algn="just">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 I. Shah, F. Jan, and S. Ali, ‘‘Functional data approach for short-term electricity demand forecasting,’’ Math. Problems Eng., vol. 2022, Jun. 2022, Art.no. 6709779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 Y. Zhang, L. Wang, X. Chen, Y. Liu, S. Wang, and L. Wang, ‘‘Prediction of winter wheat yield at county level in China using ensemble learning,’’ Prog. Phys. </a:t>
            </a:r>
            <a:r>
              <a:rPr lang="en-US" sz="1800" dirty="0" err="1">
                <a:effectLst/>
                <a:latin typeface="Calibri" panose="020F0502020204030204" pitchFamily="34" charset="0"/>
                <a:ea typeface="Calibri" panose="020F0502020204030204" pitchFamily="34" charset="0"/>
                <a:cs typeface="Calibri" panose="020F0502020204030204" pitchFamily="34" charset="0"/>
              </a:rPr>
              <a:t>Geogr</a:t>
            </a:r>
            <a:r>
              <a:rPr lang="en-US" sz="1800" dirty="0">
                <a:effectLst/>
                <a:latin typeface="Calibri" panose="020F0502020204030204" pitchFamily="34" charset="0"/>
                <a:ea typeface="Calibri" panose="020F0502020204030204" pitchFamily="34" charset="0"/>
                <a:cs typeface="Calibri" panose="020F0502020204030204" pitchFamily="34" charset="0"/>
              </a:rPr>
              <a:t>., Earth Environ., vol. 46, no. 5, pp. 676–696, Oct. 2022.</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 I. Shah, H. Iftikhar, and S. Ali, ‘‘Modeling and forecasting electricity demand and prices: A comparison of alternative approaches,’’ J. Math., vol. 2022, Jul. 2022, Art. no. 3581037.</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3" name="Picture 2">
            <a:extLst>
              <a:ext uri="{FF2B5EF4-FFF2-40B4-BE49-F238E27FC236}">
                <a16:creationId xmlns:a16="http://schemas.microsoft.com/office/drawing/2014/main" id="{48ACBE9C-D1A4-E26B-70A1-47F98ABF3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699E8B15-22E4-B8A3-B717-4D2E24EAF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669701" y="6619842"/>
            <a:ext cx="2886478" cy="238158"/>
          </a:xfrm>
          <a:prstGeom prst="rect">
            <a:avLst/>
          </a:prstGeom>
        </p:spPr>
      </p:pic>
      <p:pic>
        <p:nvPicPr>
          <p:cNvPr id="5" name="Picture 4">
            <a:extLst>
              <a:ext uri="{FF2B5EF4-FFF2-40B4-BE49-F238E27FC236}">
                <a16:creationId xmlns:a16="http://schemas.microsoft.com/office/drawing/2014/main" id="{E68CF742-E217-66E3-DA54-0598492A49DA}"/>
              </a:ext>
            </a:extLst>
          </p:cNvPr>
          <p:cNvPicPr>
            <a:picLocks noChangeAspect="1"/>
          </p:cNvPicPr>
          <p:nvPr/>
        </p:nvPicPr>
        <p:blipFill>
          <a:blip r:embed="rId3"/>
          <a:stretch>
            <a:fillRect/>
          </a:stretch>
        </p:blipFill>
        <p:spPr>
          <a:xfrm>
            <a:off x="11152857" y="0"/>
            <a:ext cx="1039143" cy="943897"/>
          </a:xfrm>
          <a:prstGeom prst="rect">
            <a:avLst/>
          </a:prstGeom>
        </p:spPr>
      </p:pic>
    </p:spTree>
    <p:extLst>
      <p:ext uri="{BB962C8B-B14F-4D97-AF65-F5344CB8AC3E}">
        <p14:creationId xmlns:p14="http://schemas.microsoft.com/office/powerpoint/2010/main" val="400514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14B6C5-5C29-D8A2-BD8E-6B7C5FE39C21}"/>
              </a:ext>
            </a:extLst>
          </p:cNvPr>
          <p:cNvSpPr txBox="1"/>
          <p:nvPr/>
        </p:nvSpPr>
        <p:spPr>
          <a:xfrm>
            <a:off x="707009" y="943897"/>
            <a:ext cx="5388991" cy="5632311"/>
          </a:xfrm>
          <a:prstGeom prst="rect">
            <a:avLst/>
          </a:prstGeom>
          <a:noFill/>
        </p:spPr>
        <p:txBody>
          <a:bodyPr wrap="square" rtlCol="0">
            <a:spAutoFit/>
          </a:bodyPr>
          <a:lstStyle/>
          <a:p>
            <a:r>
              <a:rPr lang="en-US" b="1" dirty="0">
                <a:solidFill>
                  <a:schemeClr val="accent1"/>
                </a:solidFill>
              </a:rPr>
              <a:t>In</a:t>
            </a:r>
            <a:r>
              <a:rPr lang="en-US" b="1" dirty="0">
                <a:solidFill>
                  <a:srgbClr val="C00000"/>
                </a:solidFill>
              </a:rPr>
              <a:t>tr</a:t>
            </a:r>
            <a:r>
              <a:rPr lang="en-US" b="1" dirty="0">
                <a:solidFill>
                  <a:schemeClr val="accent4"/>
                </a:solidFill>
              </a:rPr>
              <a:t>od</a:t>
            </a:r>
            <a:r>
              <a:rPr lang="en-US" b="1" dirty="0">
                <a:solidFill>
                  <a:schemeClr val="accent1"/>
                </a:solidFill>
              </a:rPr>
              <a:t>uc</a:t>
            </a:r>
            <a:r>
              <a:rPr lang="en-US" b="1" dirty="0">
                <a:solidFill>
                  <a:srgbClr val="00B050"/>
                </a:solidFill>
              </a:rPr>
              <a:t>ti</a:t>
            </a:r>
            <a:r>
              <a:rPr lang="en-US" b="1" dirty="0">
                <a:solidFill>
                  <a:srgbClr val="C00000"/>
                </a:solidFill>
              </a:rPr>
              <a:t>on</a:t>
            </a:r>
            <a:r>
              <a:rPr lang="en-US" b="1" dirty="0"/>
              <a:t> :</a:t>
            </a:r>
          </a:p>
          <a:p>
            <a:endParaRPr lang="en-US" b="1" dirty="0"/>
          </a:p>
          <a:p>
            <a:pPr marL="285750" indent="-285750" algn="just">
              <a:buClr>
                <a:schemeClr val="accent5">
                  <a:lumMod val="75000"/>
                </a:schemeClr>
              </a:buClr>
              <a:buSzPct val="12000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Gautami" panose="020B0502040204020203" pitchFamily="34" charset="0"/>
              </a:rPr>
              <a:t>In today’s competitive market, companies focus heavily on demand forecasting for efficient demand-supply chain management.</a:t>
            </a:r>
          </a:p>
          <a:p>
            <a:pPr marL="285750" indent="-285750" algn="just">
              <a:buClr>
                <a:schemeClr val="accent5">
                  <a:lumMod val="75000"/>
                </a:schemeClr>
              </a:buClr>
              <a:buSzPct val="12000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Gautami" panose="020B0502040204020203" pitchFamily="34" charset="0"/>
              </a:rPr>
              <a:t> Inaccurate forecasts risk high inventory causing wastage or insufficient stock leading to customer loss.</a:t>
            </a:r>
          </a:p>
          <a:p>
            <a:pPr marL="285750" indent="-285750" algn="just">
              <a:buClr>
                <a:schemeClr val="accent5">
                  <a:lumMod val="75000"/>
                </a:schemeClr>
              </a:buClr>
              <a:buSzPct val="12000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Gautami" panose="020B0502040204020203" pitchFamily="34" charset="0"/>
              </a:rPr>
              <a:t> Forecast accuracy impacts various departments financial, marketing, purchasing, and operations shaping strategies, investment plans, and resource management.</a:t>
            </a:r>
          </a:p>
          <a:p>
            <a:pPr marL="285750" indent="-285750" algn="just">
              <a:buClr>
                <a:schemeClr val="accent5">
                  <a:lumMod val="75000"/>
                </a:schemeClr>
              </a:buClr>
              <a:buSzPct val="12000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Gautami" panose="020B0502040204020203" pitchFamily="34" charset="0"/>
              </a:rPr>
              <a:t> Accurate forecasts are pivotal for profitability, cost estimation, and strategic planning.</a:t>
            </a:r>
          </a:p>
          <a:p>
            <a:pPr marL="285750" indent="-285750" algn="just">
              <a:buClr>
                <a:schemeClr val="accent5">
                  <a:lumMod val="75000"/>
                </a:schemeClr>
              </a:buClr>
              <a:buSzPct val="12000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Gautami" panose="020B0502040204020203" pitchFamily="34" charset="0"/>
              </a:rPr>
              <a:t> This study examines machine learning models using the 'Food Demand Forecasting' dataset to enhance accuracy, benefiting companies in better planning, reducing waste, and improving demand-supply chain efficiency.</a:t>
            </a:r>
          </a:p>
          <a:p>
            <a:endParaRPr lang="en-IN" b="1" dirty="0"/>
          </a:p>
        </p:txBody>
      </p:sp>
      <p:pic>
        <p:nvPicPr>
          <p:cNvPr id="3" name="Picture 2">
            <a:extLst>
              <a:ext uri="{FF2B5EF4-FFF2-40B4-BE49-F238E27FC236}">
                <a16:creationId xmlns:a16="http://schemas.microsoft.com/office/drawing/2014/main" id="{9F0E1F13-0E4B-3261-D2AD-8E096F33B4A0}"/>
              </a:ext>
            </a:extLst>
          </p:cNvPr>
          <p:cNvPicPr>
            <a:picLocks noChangeAspect="1"/>
          </p:cNvPicPr>
          <p:nvPr/>
        </p:nvPicPr>
        <p:blipFill>
          <a:blip r:embed="rId2"/>
          <a:stretch>
            <a:fillRect/>
          </a:stretch>
        </p:blipFill>
        <p:spPr>
          <a:xfrm>
            <a:off x="11152857" y="0"/>
            <a:ext cx="1039143" cy="943897"/>
          </a:xfrm>
          <a:prstGeom prst="rect">
            <a:avLst/>
          </a:prstGeom>
        </p:spPr>
      </p:pic>
      <p:pic>
        <p:nvPicPr>
          <p:cNvPr id="7" name="Picture 6">
            <a:extLst>
              <a:ext uri="{FF2B5EF4-FFF2-40B4-BE49-F238E27FC236}">
                <a16:creationId xmlns:a16="http://schemas.microsoft.com/office/drawing/2014/main" id="{E6235F27-E2DD-5775-0FAC-740EBC5D45C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63093" y="2110807"/>
            <a:ext cx="5663938" cy="3185965"/>
          </a:xfrm>
          <a:prstGeom prst="rect">
            <a:avLst/>
          </a:prstGeom>
        </p:spPr>
      </p:pic>
      <p:pic>
        <p:nvPicPr>
          <p:cNvPr id="4" name="Picture 3">
            <a:extLst>
              <a:ext uri="{FF2B5EF4-FFF2-40B4-BE49-F238E27FC236}">
                <a16:creationId xmlns:a16="http://schemas.microsoft.com/office/drawing/2014/main" id="{2E6BE68C-B088-C860-A503-C34C9C015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5" name="Picture 4">
            <a:extLst>
              <a:ext uri="{FF2B5EF4-FFF2-40B4-BE49-F238E27FC236}">
                <a16:creationId xmlns:a16="http://schemas.microsoft.com/office/drawing/2014/main" id="{74EB039D-B936-48DE-1C57-CBD445AF5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785950" y="6612703"/>
            <a:ext cx="2886478" cy="238158"/>
          </a:xfrm>
          <a:prstGeom prst="rect">
            <a:avLst/>
          </a:prstGeom>
        </p:spPr>
      </p:pic>
    </p:spTree>
    <p:extLst>
      <p:ext uri="{BB962C8B-B14F-4D97-AF65-F5344CB8AC3E}">
        <p14:creationId xmlns:p14="http://schemas.microsoft.com/office/powerpoint/2010/main" val="389188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137776-BA8A-1274-CF09-E440975248AA}"/>
              </a:ext>
            </a:extLst>
          </p:cNvPr>
          <p:cNvSpPr txBox="1"/>
          <p:nvPr/>
        </p:nvSpPr>
        <p:spPr>
          <a:xfrm>
            <a:off x="4243922" y="2875002"/>
            <a:ext cx="3704156" cy="1107996"/>
          </a:xfrm>
          <a:prstGeom prst="rect">
            <a:avLst/>
          </a:prstGeom>
          <a:noFill/>
        </p:spPr>
        <p:txBody>
          <a:bodyPr wrap="none" rtlCol="0">
            <a:spAutoFit/>
          </a:bodyPr>
          <a:lstStyle/>
          <a:p>
            <a:r>
              <a:rPr lang="en-US" sz="6600" dirty="0">
                <a:solidFill>
                  <a:schemeClr val="accent1">
                    <a:lumMod val="75000"/>
                  </a:schemeClr>
                </a:solidFill>
              </a:rPr>
              <a:t>Th</a:t>
            </a:r>
            <a:r>
              <a:rPr lang="en-US" sz="6600" dirty="0">
                <a:solidFill>
                  <a:srgbClr val="C00000"/>
                </a:solidFill>
              </a:rPr>
              <a:t>a</a:t>
            </a:r>
            <a:r>
              <a:rPr lang="en-US" sz="6600" dirty="0">
                <a:solidFill>
                  <a:srgbClr val="FFC000"/>
                </a:solidFill>
              </a:rPr>
              <a:t>n</a:t>
            </a:r>
            <a:r>
              <a:rPr lang="en-US" sz="6600" dirty="0">
                <a:solidFill>
                  <a:srgbClr val="00B050"/>
                </a:solidFill>
              </a:rPr>
              <a:t>k</a:t>
            </a:r>
            <a:r>
              <a:rPr lang="en-US" sz="6600" dirty="0"/>
              <a:t> </a:t>
            </a:r>
            <a:r>
              <a:rPr lang="en-US" sz="6600" dirty="0">
                <a:solidFill>
                  <a:schemeClr val="accent1">
                    <a:lumMod val="75000"/>
                  </a:schemeClr>
                </a:solidFill>
              </a:rPr>
              <a:t>Y</a:t>
            </a:r>
            <a:r>
              <a:rPr lang="en-US" sz="6600" dirty="0">
                <a:solidFill>
                  <a:srgbClr val="C00000"/>
                </a:solidFill>
              </a:rPr>
              <a:t>ou</a:t>
            </a:r>
            <a:endParaRPr lang="en-IN" sz="6600" dirty="0">
              <a:solidFill>
                <a:srgbClr val="C00000"/>
              </a:solidFill>
            </a:endParaRPr>
          </a:p>
        </p:txBody>
      </p:sp>
      <p:pic>
        <p:nvPicPr>
          <p:cNvPr id="3" name="Picture 2">
            <a:extLst>
              <a:ext uri="{FF2B5EF4-FFF2-40B4-BE49-F238E27FC236}">
                <a16:creationId xmlns:a16="http://schemas.microsoft.com/office/drawing/2014/main" id="{9B94CCFF-385A-93D8-7EBE-96248D736E71}"/>
              </a:ext>
            </a:extLst>
          </p:cNvPr>
          <p:cNvPicPr>
            <a:picLocks noChangeAspect="1"/>
          </p:cNvPicPr>
          <p:nvPr/>
        </p:nvPicPr>
        <p:blipFill>
          <a:blip r:embed="rId2"/>
          <a:stretch>
            <a:fillRect/>
          </a:stretch>
        </p:blipFill>
        <p:spPr>
          <a:xfrm>
            <a:off x="11152857" y="0"/>
            <a:ext cx="1039143" cy="943897"/>
          </a:xfrm>
          <a:prstGeom prst="rect">
            <a:avLst/>
          </a:prstGeom>
        </p:spPr>
      </p:pic>
      <p:pic>
        <p:nvPicPr>
          <p:cNvPr id="4" name="Picture 3">
            <a:extLst>
              <a:ext uri="{FF2B5EF4-FFF2-40B4-BE49-F238E27FC236}">
                <a16:creationId xmlns:a16="http://schemas.microsoft.com/office/drawing/2014/main" id="{71F184FD-962D-190C-8442-5CBBB417C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5" name="Picture 4">
            <a:extLst>
              <a:ext uri="{FF2B5EF4-FFF2-40B4-BE49-F238E27FC236}">
                <a16:creationId xmlns:a16="http://schemas.microsoft.com/office/drawing/2014/main" id="{C00E3F04-74DF-1596-2015-6B60AAAFD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594736" y="6619842"/>
            <a:ext cx="2886478" cy="238158"/>
          </a:xfrm>
          <a:prstGeom prst="rect">
            <a:avLst/>
          </a:prstGeom>
        </p:spPr>
      </p:pic>
    </p:spTree>
    <p:extLst>
      <p:ext uri="{BB962C8B-B14F-4D97-AF65-F5344CB8AC3E}">
        <p14:creationId xmlns:p14="http://schemas.microsoft.com/office/powerpoint/2010/main" val="89824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31EF43F-7333-8E8F-ABA3-87F1A8AB5FDD}"/>
              </a:ext>
            </a:extLst>
          </p:cNvPr>
          <p:cNvGraphicFramePr>
            <a:graphicFrameLocks noGrp="1"/>
          </p:cNvGraphicFramePr>
          <p:nvPr>
            <p:extLst>
              <p:ext uri="{D42A27DB-BD31-4B8C-83A1-F6EECF244321}">
                <p14:modId xmlns:p14="http://schemas.microsoft.com/office/powerpoint/2010/main" val="1708656342"/>
              </p:ext>
            </p:extLst>
          </p:nvPr>
        </p:nvGraphicFramePr>
        <p:xfrm>
          <a:off x="753359" y="1344858"/>
          <a:ext cx="10843968" cy="4707641"/>
        </p:xfrm>
        <a:graphic>
          <a:graphicData uri="http://schemas.openxmlformats.org/drawingml/2006/table">
            <a:tbl>
              <a:tblPr firstRow="1" bandRow="1">
                <a:tableStyleId>{5940675A-B579-460E-94D1-54222C63F5DA}</a:tableStyleId>
              </a:tblPr>
              <a:tblGrid>
                <a:gridCol w="710154">
                  <a:extLst>
                    <a:ext uri="{9D8B030D-6E8A-4147-A177-3AD203B41FA5}">
                      <a16:colId xmlns:a16="http://schemas.microsoft.com/office/drawing/2014/main" val="556822934"/>
                    </a:ext>
                  </a:extLst>
                </a:gridCol>
                <a:gridCol w="2177592">
                  <a:extLst>
                    <a:ext uri="{9D8B030D-6E8A-4147-A177-3AD203B41FA5}">
                      <a16:colId xmlns:a16="http://schemas.microsoft.com/office/drawing/2014/main" val="1953825310"/>
                    </a:ext>
                  </a:extLst>
                </a:gridCol>
                <a:gridCol w="2187018">
                  <a:extLst>
                    <a:ext uri="{9D8B030D-6E8A-4147-A177-3AD203B41FA5}">
                      <a16:colId xmlns:a16="http://schemas.microsoft.com/office/drawing/2014/main" val="4134086155"/>
                    </a:ext>
                  </a:extLst>
                </a:gridCol>
                <a:gridCol w="3594244">
                  <a:extLst>
                    <a:ext uri="{9D8B030D-6E8A-4147-A177-3AD203B41FA5}">
                      <a16:colId xmlns:a16="http://schemas.microsoft.com/office/drawing/2014/main" val="1884950447"/>
                    </a:ext>
                  </a:extLst>
                </a:gridCol>
                <a:gridCol w="2174960">
                  <a:extLst>
                    <a:ext uri="{9D8B030D-6E8A-4147-A177-3AD203B41FA5}">
                      <a16:colId xmlns:a16="http://schemas.microsoft.com/office/drawing/2014/main" val="3322234235"/>
                    </a:ext>
                  </a:extLst>
                </a:gridCol>
              </a:tblGrid>
              <a:tr h="867161">
                <a:tc>
                  <a:txBody>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S.no</a:t>
                      </a:r>
                      <a:endParaRPr lang="en-IN" b="1" dirty="0">
                        <a:latin typeface="Times New Roman" panose="02020603050405020304" pitchFamily="18" charset="0"/>
                        <a:ea typeface="Calibri" panose="020F0502020204030204" pitchFamily="34" charset="0"/>
                        <a:cs typeface="Times New Roman" panose="02020603050405020304" pitchFamily="18" charset="0"/>
                      </a:endParaRPr>
                    </a:p>
                  </a:txBody>
                  <a:tcPr>
                    <a:solidFill>
                      <a:schemeClr val="accent1"/>
                    </a:solidFill>
                  </a:tcPr>
                </a:tc>
                <a:tc>
                  <a:txBody>
                    <a:bodyPr/>
                    <a:lstStyle/>
                    <a:p>
                      <a:r>
                        <a:rPr lang="en-US" b="1" dirty="0">
                          <a:latin typeface="Times New Roman" panose="02020603050405020304" pitchFamily="18" charset="0"/>
                          <a:cs typeface="Times New Roman" panose="02020603050405020304" pitchFamily="18" charset="0"/>
                        </a:rPr>
                        <a:t>Year</a:t>
                      </a:r>
                      <a:endParaRPr lang="en-IN" b="1"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b="1" dirty="0">
                          <a:latin typeface="Times New Roman" panose="02020603050405020304" pitchFamily="18" charset="0"/>
                          <a:cs typeface="Times New Roman" panose="02020603050405020304" pitchFamily="18" charset="0"/>
                        </a:rPr>
                        <a:t>Authors </a:t>
                      </a:r>
                      <a:endParaRPr lang="en-IN" b="1"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b="1" dirty="0">
                          <a:latin typeface="Times New Roman" panose="02020603050405020304" pitchFamily="18" charset="0"/>
                          <a:cs typeface="Times New Roman" panose="02020603050405020304" pitchFamily="18" charset="0"/>
                        </a:rPr>
                        <a:t>Title</a:t>
                      </a:r>
                      <a:endParaRPr lang="en-IN" b="1"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b="1" dirty="0">
                          <a:latin typeface="Times New Roman" panose="02020603050405020304" pitchFamily="18" charset="0"/>
                          <a:cs typeface="Times New Roman" panose="02020603050405020304" pitchFamily="18" charset="0"/>
                        </a:rPr>
                        <a:t>Results</a:t>
                      </a:r>
                      <a:endParaRPr lang="en-IN" b="1"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918825331"/>
                  </a:ext>
                </a:extLst>
              </a:tr>
              <a:tr h="867161">
                <a:tc>
                  <a:txBody>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1</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r>
                        <a:rPr lang="en-US" sz="1600" dirty="0"/>
                        <a:t>2009</a:t>
                      </a:r>
                      <a:endParaRPr lang="en-IN" sz="1600" dirty="0"/>
                    </a:p>
                  </a:txBody>
                  <a:tcPr>
                    <a:solidFill>
                      <a:schemeClr val="accent1">
                        <a:lumMod val="40000"/>
                        <a:lumOff val="60000"/>
                      </a:schemeClr>
                    </a:solidFill>
                  </a:tcPr>
                </a:tc>
                <a:tc>
                  <a:txBody>
                    <a:bodyPr/>
                    <a:lstStyle/>
                    <a:p>
                      <a:r>
                        <a:rPr lang="en-IN" sz="1600" dirty="0"/>
                        <a:t>P.Veiga</a:t>
                      </a:r>
                    </a:p>
                  </a:txBody>
                  <a:tcPr>
                    <a:solidFill>
                      <a:schemeClr val="accent1">
                        <a:lumMod val="40000"/>
                        <a:lumOff val="60000"/>
                      </a:schemeClr>
                    </a:solidFill>
                  </a:tcPr>
                </a:tc>
                <a:tc>
                  <a:txBody>
                    <a:bodyPr/>
                    <a:lstStyle/>
                    <a:p>
                      <a:r>
                        <a:rPr lang="en-US" sz="1600" dirty="0"/>
                        <a:t>Analysis of quantitative methods of demand forecasting: Comparative study and financial performance.</a:t>
                      </a:r>
                      <a:endParaRPr lang="en-IN" sz="1600" dirty="0"/>
                    </a:p>
                  </a:txBody>
                  <a:tcPr>
                    <a:solidFill>
                      <a:schemeClr val="accent1">
                        <a:lumMod val="40000"/>
                        <a:lumOff val="60000"/>
                      </a:schemeClr>
                    </a:solidFill>
                  </a:tcPr>
                </a:tc>
                <a:tc>
                  <a:txBody>
                    <a:bodyPr/>
                    <a:lstStyle/>
                    <a:p>
                      <a:r>
                        <a:rPr lang="en-US" sz="1600" b="0" i="0" kern="1200" dirty="0">
                          <a:solidFill>
                            <a:schemeClr val="tx1"/>
                          </a:solidFill>
                          <a:effectLst/>
                          <a:latin typeface="+mn-lt"/>
                          <a:ea typeface="+mn-ea"/>
                          <a:cs typeface="+mn-cs"/>
                        </a:rPr>
                        <a:t>compare the ARIMA and Holt-</a:t>
                      </a:r>
                    </a:p>
                    <a:p>
                      <a:r>
                        <a:rPr lang="en-US" sz="1600" b="0" i="0" kern="1200" dirty="0">
                          <a:solidFill>
                            <a:schemeClr val="tx1"/>
                          </a:solidFill>
                          <a:effectLst/>
                          <a:latin typeface="+mn-lt"/>
                          <a:ea typeface="+mn-ea"/>
                          <a:cs typeface="+mn-cs"/>
                        </a:rPr>
                        <a:t>Winters models based on MAPE and U-Theil, </a:t>
                      </a:r>
                    </a:p>
                    <a:p>
                      <a:r>
                        <a:rPr lang="en-US" sz="1600" b="0" i="0" kern="1200" dirty="0">
                          <a:solidFill>
                            <a:schemeClr val="tx1"/>
                          </a:solidFill>
                          <a:effectLst/>
                          <a:latin typeface="+mn-lt"/>
                          <a:ea typeface="+mn-ea"/>
                          <a:cs typeface="+mn-cs"/>
                        </a:rPr>
                        <a:t>applied to demand forecasting of a time series.</a:t>
                      </a:r>
                    </a:p>
                    <a:p>
                      <a:endParaRPr lang="en-IN" sz="1600" dirty="0"/>
                    </a:p>
                  </a:txBody>
                  <a:tcPr>
                    <a:solidFill>
                      <a:schemeClr val="accent1">
                        <a:lumMod val="40000"/>
                        <a:lumOff val="60000"/>
                      </a:schemeClr>
                    </a:solidFill>
                  </a:tcPr>
                </a:tc>
                <a:extLst>
                  <a:ext uri="{0D108BD9-81ED-4DB2-BD59-A6C34878D82A}">
                    <a16:rowId xmlns:a16="http://schemas.microsoft.com/office/drawing/2014/main" val="3730013662"/>
                  </a:ext>
                </a:extLst>
              </a:tr>
              <a:tr h="867161">
                <a:tc>
                  <a:txBody>
                    <a:bodyPr/>
                    <a:lstStyle/>
                    <a:p>
                      <a:pPr algn="ctr"/>
                      <a:r>
                        <a:rPr lang="en-US" sz="1600" dirty="0"/>
                        <a:t>2</a:t>
                      </a:r>
                      <a:endParaRPr lang="en-IN" sz="1600" dirty="0"/>
                    </a:p>
                  </a:txBody>
                  <a:tcPr>
                    <a:solidFill>
                      <a:schemeClr val="accent5">
                        <a:lumMod val="20000"/>
                        <a:lumOff val="80000"/>
                      </a:schemeClr>
                    </a:solidFill>
                  </a:tcPr>
                </a:tc>
                <a:tc>
                  <a:txBody>
                    <a:bodyPr/>
                    <a:lstStyle/>
                    <a:p>
                      <a:r>
                        <a:rPr lang="en-US" sz="1600" dirty="0"/>
                        <a:t>2004</a:t>
                      </a:r>
                      <a:endParaRPr lang="en-IN" sz="1600" dirty="0"/>
                    </a:p>
                  </a:txBody>
                  <a:tcPr>
                    <a:solidFill>
                      <a:schemeClr val="accent5">
                        <a:lumMod val="20000"/>
                        <a:lumOff val="80000"/>
                      </a:schemeClr>
                    </a:solidFill>
                  </a:tcPr>
                </a:tc>
                <a:tc>
                  <a:txBody>
                    <a:bodyPr/>
                    <a:lstStyle/>
                    <a:p>
                      <a:r>
                        <a:rPr lang="en-IN" sz="1600" dirty="0"/>
                        <a:t>C.Holt</a:t>
                      </a:r>
                    </a:p>
                  </a:txBody>
                  <a:tcPr>
                    <a:solidFill>
                      <a:schemeClr val="accent5">
                        <a:lumMod val="20000"/>
                        <a:lumOff val="80000"/>
                      </a:schemeClr>
                    </a:solidFill>
                  </a:tcPr>
                </a:tc>
                <a:tc>
                  <a:txBody>
                    <a:bodyPr/>
                    <a:lstStyle/>
                    <a:p>
                      <a:pPr algn="l"/>
                      <a:r>
                        <a:rPr lang="en-US" sz="1600" dirty="0"/>
                        <a:t>Forecasting seasonals and trends by exponentially weighted moving averages.</a:t>
                      </a:r>
                      <a:endParaRPr lang="en-IN" sz="1600" dirty="0"/>
                    </a:p>
                  </a:txBody>
                  <a:tcPr>
                    <a:solidFill>
                      <a:schemeClr val="accent5">
                        <a:lumMod val="20000"/>
                        <a:lumOff val="80000"/>
                      </a:schemeClr>
                    </a:solidFill>
                  </a:tcPr>
                </a:tc>
                <a:tc>
                  <a:txBody>
                    <a:bodyPr/>
                    <a:lstStyle/>
                    <a:p>
                      <a:r>
                        <a:rPr lang="en-US" sz="1600" b="0" i="0" kern="1200" dirty="0">
                          <a:solidFill>
                            <a:schemeClr val="tx1"/>
                          </a:solidFill>
                          <a:effectLst/>
                          <a:latin typeface="+mn-lt"/>
                          <a:ea typeface="+mn-ea"/>
                          <a:cs typeface="+mn-cs"/>
                        </a:rPr>
                        <a:t>The paper provides a systematic development of the forecasting expressions for exponential weighted moving averages.</a:t>
                      </a:r>
                      <a:endParaRPr lang="en-IN" sz="1600" dirty="0"/>
                    </a:p>
                  </a:txBody>
                  <a:tcPr>
                    <a:solidFill>
                      <a:schemeClr val="accent5">
                        <a:lumMod val="20000"/>
                        <a:lumOff val="80000"/>
                      </a:schemeClr>
                    </a:solidFill>
                  </a:tcPr>
                </a:tc>
                <a:extLst>
                  <a:ext uri="{0D108BD9-81ED-4DB2-BD59-A6C34878D82A}">
                    <a16:rowId xmlns:a16="http://schemas.microsoft.com/office/drawing/2014/main" val="1567408168"/>
                  </a:ext>
                </a:extLst>
              </a:tr>
            </a:tbl>
          </a:graphicData>
        </a:graphic>
      </p:graphicFrame>
      <p:sp>
        <p:nvSpPr>
          <p:cNvPr id="3" name="TextBox 2">
            <a:extLst>
              <a:ext uri="{FF2B5EF4-FFF2-40B4-BE49-F238E27FC236}">
                <a16:creationId xmlns:a16="http://schemas.microsoft.com/office/drawing/2014/main" id="{584FABC6-835D-BD7D-ED02-5D53E4AEB5B4}"/>
              </a:ext>
            </a:extLst>
          </p:cNvPr>
          <p:cNvSpPr txBox="1"/>
          <p:nvPr/>
        </p:nvSpPr>
        <p:spPr>
          <a:xfrm>
            <a:off x="753359" y="565608"/>
            <a:ext cx="2327304" cy="430887"/>
          </a:xfrm>
          <a:prstGeom prst="rect">
            <a:avLst/>
          </a:prstGeom>
          <a:noFill/>
        </p:spPr>
        <p:txBody>
          <a:bodyPr wrap="none" rtlCol="0">
            <a:spAutoFit/>
          </a:bodyPr>
          <a:lstStyle/>
          <a:p>
            <a:r>
              <a:rPr lang="en-US" sz="2200" b="1" dirty="0">
                <a:solidFill>
                  <a:schemeClr val="accent5">
                    <a:lumMod val="75000"/>
                  </a:schemeClr>
                </a:solidFill>
              </a:rPr>
              <a:t>Lit</a:t>
            </a:r>
            <a:r>
              <a:rPr lang="en-US" sz="2200" b="1" dirty="0">
                <a:solidFill>
                  <a:srgbClr val="C00000"/>
                </a:solidFill>
              </a:rPr>
              <a:t>era</a:t>
            </a:r>
            <a:r>
              <a:rPr lang="en-US" sz="2200" b="1" dirty="0">
                <a:solidFill>
                  <a:schemeClr val="accent4"/>
                </a:solidFill>
              </a:rPr>
              <a:t>tur</a:t>
            </a:r>
            <a:r>
              <a:rPr lang="en-US" sz="2200" b="1" dirty="0">
                <a:solidFill>
                  <a:srgbClr val="00B050"/>
                </a:solidFill>
              </a:rPr>
              <a:t>e Su</a:t>
            </a:r>
            <a:r>
              <a:rPr lang="en-US" sz="2200" b="1" dirty="0">
                <a:solidFill>
                  <a:schemeClr val="accent1"/>
                </a:solidFill>
              </a:rPr>
              <a:t>rv</a:t>
            </a:r>
            <a:r>
              <a:rPr lang="en-US" sz="2200" b="1" dirty="0">
                <a:solidFill>
                  <a:srgbClr val="C00000"/>
                </a:solidFill>
              </a:rPr>
              <a:t>ey</a:t>
            </a:r>
            <a:r>
              <a:rPr lang="en-US" sz="2200" b="1" dirty="0"/>
              <a:t> :</a:t>
            </a:r>
            <a:endParaRPr lang="en-IN" sz="2200" b="1" dirty="0"/>
          </a:p>
        </p:txBody>
      </p:sp>
      <p:pic>
        <p:nvPicPr>
          <p:cNvPr id="4" name="Picture 3">
            <a:extLst>
              <a:ext uri="{FF2B5EF4-FFF2-40B4-BE49-F238E27FC236}">
                <a16:creationId xmlns:a16="http://schemas.microsoft.com/office/drawing/2014/main" id="{771848A5-D4A9-85E2-0C0A-BADE0FDDDAF3}"/>
              </a:ext>
            </a:extLst>
          </p:cNvPr>
          <p:cNvPicPr>
            <a:picLocks noChangeAspect="1"/>
          </p:cNvPicPr>
          <p:nvPr/>
        </p:nvPicPr>
        <p:blipFill>
          <a:blip r:embed="rId2"/>
          <a:stretch>
            <a:fillRect/>
          </a:stretch>
        </p:blipFill>
        <p:spPr>
          <a:xfrm>
            <a:off x="11152857" y="0"/>
            <a:ext cx="1039143" cy="943897"/>
          </a:xfrm>
          <a:prstGeom prst="rect">
            <a:avLst/>
          </a:prstGeom>
        </p:spPr>
      </p:pic>
      <p:pic>
        <p:nvPicPr>
          <p:cNvPr id="5" name="Picture 4">
            <a:extLst>
              <a:ext uri="{FF2B5EF4-FFF2-40B4-BE49-F238E27FC236}">
                <a16:creationId xmlns:a16="http://schemas.microsoft.com/office/drawing/2014/main" id="{4E6E04A1-4C4F-B5F5-4708-DABA9FEA6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6" name="Picture 5">
            <a:extLst>
              <a:ext uri="{FF2B5EF4-FFF2-40B4-BE49-F238E27FC236}">
                <a16:creationId xmlns:a16="http://schemas.microsoft.com/office/drawing/2014/main" id="{65ACFDF2-2E80-FCA0-02EE-AF2D3DA14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85950" y="6612703"/>
            <a:ext cx="2886478" cy="238158"/>
          </a:xfrm>
          <a:prstGeom prst="rect">
            <a:avLst/>
          </a:prstGeom>
        </p:spPr>
      </p:pic>
    </p:spTree>
    <p:extLst>
      <p:ext uri="{BB962C8B-B14F-4D97-AF65-F5344CB8AC3E}">
        <p14:creationId xmlns:p14="http://schemas.microsoft.com/office/powerpoint/2010/main" val="91560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AFEE6A0-66B9-5C0C-5183-B0255E81957B}"/>
              </a:ext>
            </a:extLst>
          </p:cNvPr>
          <p:cNvGraphicFramePr>
            <a:graphicFrameLocks noGrp="1"/>
          </p:cNvGraphicFramePr>
          <p:nvPr>
            <p:extLst>
              <p:ext uri="{D42A27DB-BD31-4B8C-83A1-F6EECF244321}">
                <p14:modId xmlns:p14="http://schemas.microsoft.com/office/powerpoint/2010/main" val="3726746664"/>
              </p:ext>
            </p:extLst>
          </p:nvPr>
        </p:nvGraphicFramePr>
        <p:xfrm>
          <a:off x="781640" y="1212882"/>
          <a:ext cx="10843968" cy="4219961"/>
        </p:xfrm>
        <a:graphic>
          <a:graphicData uri="http://schemas.openxmlformats.org/drawingml/2006/table">
            <a:tbl>
              <a:tblPr firstRow="1" bandRow="1">
                <a:tableStyleId>{5940675A-B579-460E-94D1-54222C63F5DA}</a:tableStyleId>
              </a:tblPr>
              <a:tblGrid>
                <a:gridCol w="710154">
                  <a:extLst>
                    <a:ext uri="{9D8B030D-6E8A-4147-A177-3AD203B41FA5}">
                      <a16:colId xmlns:a16="http://schemas.microsoft.com/office/drawing/2014/main" val="2096643792"/>
                    </a:ext>
                  </a:extLst>
                </a:gridCol>
                <a:gridCol w="2177592">
                  <a:extLst>
                    <a:ext uri="{9D8B030D-6E8A-4147-A177-3AD203B41FA5}">
                      <a16:colId xmlns:a16="http://schemas.microsoft.com/office/drawing/2014/main" val="4265732382"/>
                    </a:ext>
                  </a:extLst>
                </a:gridCol>
                <a:gridCol w="2187018">
                  <a:extLst>
                    <a:ext uri="{9D8B030D-6E8A-4147-A177-3AD203B41FA5}">
                      <a16:colId xmlns:a16="http://schemas.microsoft.com/office/drawing/2014/main" val="2426853833"/>
                    </a:ext>
                  </a:extLst>
                </a:gridCol>
                <a:gridCol w="3594244">
                  <a:extLst>
                    <a:ext uri="{9D8B030D-6E8A-4147-A177-3AD203B41FA5}">
                      <a16:colId xmlns:a16="http://schemas.microsoft.com/office/drawing/2014/main" val="1168170270"/>
                    </a:ext>
                  </a:extLst>
                </a:gridCol>
                <a:gridCol w="2174960">
                  <a:extLst>
                    <a:ext uri="{9D8B030D-6E8A-4147-A177-3AD203B41FA5}">
                      <a16:colId xmlns:a16="http://schemas.microsoft.com/office/drawing/2014/main" val="2172413790"/>
                    </a:ext>
                  </a:extLst>
                </a:gridCol>
              </a:tblGrid>
              <a:tr h="867161">
                <a:tc>
                  <a:txBody>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S.no</a:t>
                      </a:r>
                      <a:endParaRPr lang="en-IN" b="1" dirty="0">
                        <a:latin typeface="Times New Roman" panose="02020603050405020304" pitchFamily="18" charset="0"/>
                        <a:ea typeface="Calibri" panose="020F0502020204030204" pitchFamily="34" charset="0"/>
                        <a:cs typeface="Times New Roman" panose="02020603050405020304" pitchFamily="18" charset="0"/>
                      </a:endParaRPr>
                    </a:p>
                  </a:txBody>
                  <a:tcPr>
                    <a:solidFill>
                      <a:schemeClr val="accent1"/>
                    </a:solidFill>
                  </a:tcPr>
                </a:tc>
                <a:tc>
                  <a:txBody>
                    <a:bodyPr/>
                    <a:lstStyle/>
                    <a:p>
                      <a:r>
                        <a:rPr lang="en-US" b="1">
                          <a:latin typeface="Times New Roman" panose="02020603050405020304" pitchFamily="18" charset="0"/>
                          <a:cs typeface="Times New Roman" panose="02020603050405020304" pitchFamily="18" charset="0"/>
                        </a:rPr>
                        <a:t>Year</a:t>
                      </a:r>
                      <a:endParaRPr lang="en-IN" b="1"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b="1" dirty="0">
                          <a:latin typeface="Times New Roman" panose="02020603050405020304" pitchFamily="18" charset="0"/>
                          <a:cs typeface="Times New Roman" panose="02020603050405020304" pitchFamily="18" charset="0"/>
                        </a:rPr>
                        <a:t>Authors </a:t>
                      </a:r>
                      <a:endParaRPr lang="en-IN" b="1"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b="1" dirty="0">
                          <a:latin typeface="Times New Roman" panose="02020603050405020304" pitchFamily="18" charset="0"/>
                          <a:cs typeface="Times New Roman" panose="02020603050405020304" pitchFamily="18" charset="0"/>
                        </a:rPr>
                        <a:t>Title</a:t>
                      </a:r>
                      <a:endParaRPr lang="en-IN" b="1"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b="1" dirty="0">
                          <a:latin typeface="Times New Roman" panose="02020603050405020304" pitchFamily="18" charset="0"/>
                          <a:cs typeface="Times New Roman" panose="02020603050405020304" pitchFamily="18" charset="0"/>
                        </a:rPr>
                        <a:t>Outcomes</a:t>
                      </a:r>
                      <a:endParaRPr lang="en-IN" b="1"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154562947"/>
                  </a:ext>
                </a:extLst>
              </a:tr>
              <a:tr h="867161">
                <a:tc>
                  <a:txBody>
                    <a:bodyPr/>
                    <a:lstStyle/>
                    <a:p>
                      <a:pPr algn="ctr"/>
                      <a:r>
                        <a:rPr lang="en-US" sz="1600" dirty="0"/>
                        <a:t>3</a:t>
                      </a:r>
                      <a:endParaRPr lang="en-IN" sz="1600" dirty="0"/>
                    </a:p>
                  </a:txBody>
                  <a:tcPr>
                    <a:solidFill>
                      <a:schemeClr val="accent5">
                        <a:lumMod val="20000"/>
                        <a:lumOff val="80000"/>
                      </a:schemeClr>
                    </a:solidFill>
                  </a:tcPr>
                </a:tc>
                <a:tc>
                  <a:txBody>
                    <a:bodyPr/>
                    <a:lstStyle/>
                    <a:p>
                      <a:r>
                        <a:rPr lang="en-US" sz="1600" dirty="0"/>
                        <a:t>2021</a:t>
                      </a:r>
                      <a:endParaRPr lang="en-IN" sz="1600" dirty="0"/>
                    </a:p>
                  </a:txBody>
                  <a:tcPr>
                    <a:solidFill>
                      <a:schemeClr val="accent5">
                        <a:lumMod val="20000"/>
                        <a:lumOff val="80000"/>
                      </a:schemeClr>
                    </a:solidFill>
                  </a:tcPr>
                </a:tc>
                <a:tc>
                  <a:txBody>
                    <a:bodyPr/>
                    <a:lstStyle/>
                    <a:p>
                      <a:r>
                        <a:rPr lang="en-IN" sz="1600" dirty="0"/>
                        <a:t>H.Hewamalage, C. Bergmeir, and K. Bandara</a:t>
                      </a:r>
                    </a:p>
                  </a:txBody>
                  <a:tcPr>
                    <a:solidFill>
                      <a:schemeClr val="accent5">
                        <a:lumMod val="20000"/>
                        <a:lumOff val="80000"/>
                      </a:schemeClr>
                    </a:solidFill>
                  </a:tcPr>
                </a:tc>
                <a:tc>
                  <a:txBody>
                    <a:bodyPr/>
                    <a:lstStyle/>
                    <a:p>
                      <a:r>
                        <a:rPr lang="en-US" sz="1600" dirty="0"/>
                        <a:t>Recurrent neural networks for time series forecasting: Current status and future directions.</a:t>
                      </a:r>
                      <a:endParaRPr lang="en-IN" sz="1600" dirty="0"/>
                    </a:p>
                  </a:txBody>
                  <a:tcPr>
                    <a:solidFill>
                      <a:schemeClr val="accent5">
                        <a:lumMod val="20000"/>
                        <a:lumOff val="80000"/>
                      </a:schemeClr>
                    </a:solidFill>
                  </a:tcPr>
                </a:tc>
                <a:tc>
                  <a:txBody>
                    <a:bodyPr/>
                    <a:lstStyle/>
                    <a:p>
                      <a:r>
                        <a:rPr lang="en-US" sz="1600" b="0" i="0" kern="1200" dirty="0">
                          <a:solidFill>
                            <a:schemeClr val="tx1"/>
                          </a:solidFill>
                          <a:effectLst/>
                          <a:latin typeface="+mn-lt"/>
                          <a:ea typeface="+mn-ea"/>
                          <a:cs typeface="+mn-cs"/>
                        </a:rPr>
                        <a:t>derived conclusions regarding general data preprocessing best practices, hyperparameter configurations, and the best RNN architectures, recurrent units, and optimizers.</a:t>
                      </a:r>
                      <a:endParaRPr lang="en-IN" sz="1600" dirty="0"/>
                    </a:p>
                  </a:txBody>
                  <a:tcPr>
                    <a:solidFill>
                      <a:schemeClr val="accent5">
                        <a:lumMod val="20000"/>
                        <a:lumOff val="80000"/>
                      </a:schemeClr>
                    </a:solidFill>
                  </a:tcPr>
                </a:tc>
                <a:extLst>
                  <a:ext uri="{0D108BD9-81ED-4DB2-BD59-A6C34878D82A}">
                    <a16:rowId xmlns:a16="http://schemas.microsoft.com/office/drawing/2014/main" val="1063613363"/>
                  </a:ext>
                </a:extLst>
              </a:tr>
              <a:tr h="867161">
                <a:tc>
                  <a:txBody>
                    <a:bodyPr/>
                    <a:lstStyle/>
                    <a:p>
                      <a:pPr algn="ctr"/>
                      <a:r>
                        <a:rPr lang="en-US" sz="1600" dirty="0"/>
                        <a:t>4</a:t>
                      </a:r>
                      <a:endParaRPr lang="en-IN" sz="1600" dirty="0"/>
                    </a:p>
                  </a:txBody>
                  <a:tcPr/>
                </a:tc>
                <a:tc>
                  <a:txBody>
                    <a:bodyPr/>
                    <a:lstStyle/>
                    <a:p>
                      <a:r>
                        <a:rPr lang="en-US" sz="1600" dirty="0"/>
                        <a:t>2021</a:t>
                      </a:r>
                      <a:endParaRPr lang="en-IN" sz="1600" dirty="0"/>
                    </a:p>
                  </a:txBody>
                  <a:tcPr/>
                </a:tc>
                <a:tc>
                  <a:txBody>
                    <a:bodyPr/>
                    <a:lstStyle/>
                    <a:p>
                      <a:r>
                        <a:rPr lang="pl-PL" sz="1600" dirty="0"/>
                        <a:t>M.Markiewicz</a:t>
                      </a:r>
                      <a:r>
                        <a:rPr lang="en-US" sz="1600" dirty="0"/>
                        <a:t>,</a:t>
                      </a:r>
                      <a:r>
                        <a:rPr lang="pl-PL" sz="1600" dirty="0"/>
                        <a:t> and A.Wyłomańska</a:t>
                      </a:r>
                      <a:endParaRPr lang="en-IN" sz="1600" dirty="0"/>
                    </a:p>
                  </a:txBody>
                  <a:tcPr/>
                </a:tc>
                <a:tc>
                  <a:txBody>
                    <a:bodyPr/>
                    <a:lstStyle/>
                    <a:p>
                      <a:r>
                        <a:rPr lang="en-US" sz="1600" dirty="0"/>
                        <a:t>Time series forecasting: Problem of heavy-tailed distributed noise.</a:t>
                      </a:r>
                      <a:endParaRPr lang="en-IN" sz="1600" dirty="0"/>
                    </a:p>
                  </a:txBody>
                  <a:tcPr/>
                </a:tc>
                <a:tc>
                  <a:txBody>
                    <a:bodyPr/>
                    <a:lstStyle/>
                    <a:p>
                      <a:r>
                        <a:rPr lang="en-IN" sz="1600" dirty="0"/>
                        <a:t>Dealt with heavy-tailed distributed noise and successfully forecasted time series.</a:t>
                      </a:r>
                    </a:p>
                  </a:txBody>
                  <a:tcPr/>
                </a:tc>
                <a:extLst>
                  <a:ext uri="{0D108BD9-81ED-4DB2-BD59-A6C34878D82A}">
                    <a16:rowId xmlns:a16="http://schemas.microsoft.com/office/drawing/2014/main" val="138394072"/>
                  </a:ext>
                </a:extLst>
              </a:tr>
            </a:tbl>
          </a:graphicData>
        </a:graphic>
      </p:graphicFrame>
      <p:pic>
        <p:nvPicPr>
          <p:cNvPr id="3" name="Picture 2">
            <a:extLst>
              <a:ext uri="{FF2B5EF4-FFF2-40B4-BE49-F238E27FC236}">
                <a16:creationId xmlns:a16="http://schemas.microsoft.com/office/drawing/2014/main" id="{67454400-38AC-BE40-CD0E-E2FACE78754A}"/>
              </a:ext>
            </a:extLst>
          </p:cNvPr>
          <p:cNvPicPr>
            <a:picLocks noChangeAspect="1"/>
          </p:cNvPicPr>
          <p:nvPr/>
        </p:nvPicPr>
        <p:blipFill>
          <a:blip r:embed="rId2"/>
          <a:stretch>
            <a:fillRect/>
          </a:stretch>
        </p:blipFill>
        <p:spPr>
          <a:xfrm>
            <a:off x="11152857" y="0"/>
            <a:ext cx="1039143" cy="943897"/>
          </a:xfrm>
          <a:prstGeom prst="rect">
            <a:avLst/>
          </a:prstGeom>
        </p:spPr>
      </p:pic>
      <p:pic>
        <p:nvPicPr>
          <p:cNvPr id="4" name="Picture 3">
            <a:extLst>
              <a:ext uri="{FF2B5EF4-FFF2-40B4-BE49-F238E27FC236}">
                <a16:creationId xmlns:a16="http://schemas.microsoft.com/office/drawing/2014/main" id="{A21B2114-24FF-1028-C8C3-317BE517A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5" name="Picture 4">
            <a:extLst>
              <a:ext uri="{FF2B5EF4-FFF2-40B4-BE49-F238E27FC236}">
                <a16:creationId xmlns:a16="http://schemas.microsoft.com/office/drawing/2014/main" id="{9990A7CE-9C00-7322-E185-BD963CF0B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85950" y="6612703"/>
            <a:ext cx="2886478" cy="238158"/>
          </a:xfrm>
          <a:prstGeom prst="rect">
            <a:avLst/>
          </a:prstGeom>
        </p:spPr>
      </p:pic>
    </p:spTree>
    <p:extLst>
      <p:ext uri="{BB962C8B-B14F-4D97-AF65-F5344CB8AC3E}">
        <p14:creationId xmlns:p14="http://schemas.microsoft.com/office/powerpoint/2010/main" val="27643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D68912-D00D-4070-06CC-97B5E21A7F8E}"/>
              </a:ext>
            </a:extLst>
          </p:cNvPr>
          <p:cNvSpPr txBox="1"/>
          <p:nvPr/>
        </p:nvSpPr>
        <p:spPr>
          <a:xfrm>
            <a:off x="737420" y="1859339"/>
            <a:ext cx="5358580" cy="3139321"/>
          </a:xfrm>
          <a:prstGeom prst="rect">
            <a:avLst/>
          </a:prstGeom>
          <a:noFill/>
        </p:spPr>
        <p:txBody>
          <a:bodyPr wrap="square" rtlCol="0">
            <a:spAutoFit/>
          </a:bodyPr>
          <a:lstStyle/>
          <a:p>
            <a:r>
              <a:rPr lang="en-US" b="1" dirty="0">
                <a:solidFill>
                  <a:schemeClr val="accent1"/>
                </a:solidFill>
              </a:rPr>
              <a:t>Ex</a:t>
            </a:r>
            <a:r>
              <a:rPr lang="en-US" b="1" dirty="0">
                <a:solidFill>
                  <a:srgbClr val="C00000"/>
                </a:solidFill>
              </a:rPr>
              <a:t>ist</a:t>
            </a:r>
            <a:r>
              <a:rPr lang="en-US" b="1" dirty="0">
                <a:solidFill>
                  <a:schemeClr val="accent4"/>
                </a:solidFill>
              </a:rPr>
              <a:t>ing </a:t>
            </a:r>
            <a:r>
              <a:rPr lang="en-US" b="1" dirty="0">
                <a:solidFill>
                  <a:srgbClr val="00B050"/>
                </a:solidFill>
              </a:rPr>
              <a:t>sys</a:t>
            </a:r>
            <a:r>
              <a:rPr lang="en-US" b="1" dirty="0">
                <a:solidFill>
                  <a:schemeClr val="accent1"/>
                </a:solidFill>
              </a:rPr>
              <a:t>t</a:t>
            </a:r>
            <a:r>
              <a:rPr lang="en-US" b="1" dirty="0">
                <a:solidFill>
                  <a:srgbClr val="C00000"/>
                </a:solidFill>
              </a:rPr>
              <a:t>em</a:t>
            </a:r>
            <a:r>
              <a:rPr lang="en-US" b="1" dirty="0"/>
              <a:t> :</a:t>
            </a:r>
          </a:p>
          <a:p>
            <a:endParaRPr lang="en-US" b="1" dirty="0"/>
          </a:p>
          <a:p>
            <a: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Accurate forecasting is become necessity in food industry to meet demand supply requirements. Many food products has shelf life and if demand forecast is not accurate and then either short life products will be wasted or in some scenarios it goes for shortage. Many deep learning or machine learning algorithms was introduced for accurate forecasting but they lack support of Time series or LAG data.</a:t>
            </a:r>
            <a:endParaRPr lang="en-IN" dirty="0">
              <a:solidFill>
                <a:schemeClr val="tx1"/>
              </a:solidFill>
            </a:endParaRPr>
          </a:p>
          <a:p>
            <a:endParaRPr lang="en-IN" b="1" dirty="0"/>
          </a:p>
        </p:txBody>
      </p:sp>
      <p:pic>
        <p:nvPicPr>
          <p:cNvPr id="4" name="Picture 3">
            <a:extLst>
              <a:ext uri="{FF2B5EF4-FFF2-40B4-BE49-F238E27FC236}">
                <a16:creationId xmlns:a16="http://schemas.microsoft.com/office/drawing/2014/main" id="{0162E11D-53C1-5501-3C20-3442A3326B3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89" b="289"/>
          <a:stretch/>
        </p:blipFill>
        <p:spPr>
          <a:xfrm>
            <a:off x="6096000" y="2092751"/>
            <a:ext cx="5358580" cy="2611224"/>
          </a:xfrm>
          <a:prstGeom prst="rect">
            <a:avLst/>
          </a:prstGeom>
          <a:ln>
            <a:solidFill>
              <a:schemeClr val="accent1"/>
            </a:solidFill>
          </a:ln>
        </p:spPr>
      </p:pic>
      <p:pic>
        <p:nvPicPr>
          <p:cNvPr id="6" name="Picture 5">
            <a:extLst>
              <a:ext uri="{FF2B5EF4-FFF2-40B4-BE49-F238E27FC236}">
                <a16:creationId xmlns:a16="http://schemas.microsoft.com/office/drawing/2014/main" id="{E7C617A8-2FA3-F47C-5889-BBAF5832C7CB}"/>
              </a:ext>
            </a:extLst>
          </p:cNvPr>
          <p:cNvPicPr>
            <a:picLocks noChangeAspect="1"/>
          </p:cNvPicPr>
          <p:nvPr/>
        </p:nvPicPr>
        <p:blipFill>
          <a:blip r:embed="rId4"/>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37565703-D688-5F6D-B906-A91475E64D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7" name="Picture 6">
            <a:extLst>
              <a:ext uri="{FF2B5EF4-FFF2-40B4-BE49-F238E27FC236}">
                <a16:creationId xmlns:a16="http://schemas.microsoft.com/office/drawing/2014/main" id="{98455385-AE28-0C3B-2B9D-F63881E1E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785950" y="6619842"/>
            <a:ext cx="2886478" cy="238158"/>
          </a:xfrm>
          <a:prstGeom prst="rect">
            <a:avLst/>
          </a:prstGeom>
        </p:spPr>
      </p:pic>
    </p:spTree>
    <p:extLst>
      <p:ext uri="{BB962C8B-B14F-4D97-AF65-F5344CB8AC3E}">
        <p14:creationId xmlns:p14="http://schemas.microsoft.com/office/powerpoint/2010/main" val="218653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6397D-06E9-7658-BBBA-B998D9BCD3F7}"/>
              </a:ext>
            </a:extLst>
          </p:cNvPr>
          <p:cNvSpPr txBox="1"/>
          <p:nvPr/>
        </p:nvSpPr>
        <p:spPr>
          <a:xfrm>
            <a:off x="678730" y="1192490"/>
            <a:ext cx="5417270" cy="369332"/>
          </a:xfrm>
          <a:prstGeom prst="rect">
            <a:avLst/>
          </a:prstGeom>
          <a:noFill/>
        </p:spPr>
        <p:txBody>
          <a:bodyPr wrap="square" rtlCol="0">
            <a:spAutoFit/>
          </a:bodyPr>
          <a:lstStyle/>
          <a:p>
            <a:r>
              <a:rPr lang="en-US" b="1" dirty="0">
                <a:solidFill>
                  <a:schemeClr val="accent1"/>
                </a:solidFill>
              </a:rPr>
              <a:t>Dis</a:t>
            </a:r>
            <a:r>
              <a:rPr lang="en-US" b="1" dirty="0">
                <a:solidFill>
                  <a:srgbClr val="C00000"/>
                </a:solidFill>
              </a:rPr>
              <a:t>ad</a:t>
            </a:r>
            <a:r>
              <a:rPr lang="en-US" b="1" dirty="0">
                <a:solidFill>
                  <a:srgbClr val="FFC000"/>
                </a:solidFill>
              </a:rPr>
              <a:t>van</a:t>
            </a:r>
            <a:r>
              <a:rPr lang="en-US" b="1" dirty="0">
                <a:solidFill>
                  <a:schemeClr val="accent1"/>
                </a:solidFill>
              </a:rPr>
              <a:t>ta</a:t>
            </a:r>
            <a:r>
              <a:rPr lang="en-US" b="1" dirty="0">
                <a:solidFill>
                  <a:schemeClr val="accent6">
                    <a:lumMod val="75000"/>
                  </a:schemeClr>
                </a:solidFill>
              </a:rPr>
              <a:t>ge</a:t>
            </a:r>
            <a:r>
              <a:rPr lang="en-US" b="1" dirty="0">
                <a:solidFill>
                  <a:srgbClr val="C00000"/>
                </a:solidFill>
              </a:rPr>
              <a:t>s</a:t>
            </a:r>
            <a:r>
              <a:rPr lang="en-US" b="1" dirty="0"/>
              <a:t> :</a:t>
            </a:r>
          </a:p>
        </p:txBody>
      </p:sp>
      <p:graphicFrame>
        <p:nvGraphicFramePr>
          <p:cNvPr id="6" name="Diagram 5">
            <a:extLst>
              <a:ext uri="{FF2B5EF4-FFF2-40B4-BE49-F238E27FC236}">
                <a16:creationId xmlns:a16="http://schemas.microsoft.com/office/drawing/2014/main" id="{EA0F6AC9-DDB6-9C7A-6061-9F55B443BA1F}"/>
              </a:ext>
            </a:extLst>
          </p:cNvPr>
          <p:cNvGraphicFramePr/>
          <p:nvPr>
            <p:extLst>
              <p:ext uri="{D42A27DB-BD31-4B8C-83A1-F6EECF244321}">
                <p14:modId xmlns:p14="http://schemas.microsoft.com/office/powerpoint/2010/main" val="817166841"/>
              </p:ext>
            </p:extLst>
          </p:nvPr>
        </p:nvGraphicFramePr>
        <p:xfrm>
          <a:off x="678730" y="1486407"/>
          <a:ext cx="11019934" cy="4912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4FD35F86-3ABC-2840-38C2-AE2626280089}"/>
              </a:ext>
            </a:extLst>
          </p:cNvPr>
          <p:cNvPicPr>
            <a:picLocks noChangeAspect="1"/>
          </p:cNvPicPr>
          <p:nvPr/>
        </p:nvPicPr>
        <p:blipFill>
          <a:blip r:embed="rId7"/>
          <a:stretch>
            <a:fillRect/>
          </a:stretch>
        </p:blipFill>
        <p:spPr>
          <a:xfrm>
            <a:off x="11152857" y="0"/>
            <a:ext cx="1039143" cy="943897"/>
          </a:xfrm>
          <a:prstGeom prst="rect">
            <a:avLst/>
          </a:prstGeom>
        </p:spPr>
      </p:pic>
      <p:pic>
        <p:nvPicPr>
          <p:cNvPr id="3" name="Picture 2">
            <a:extLst>
              <a:ext uri="{FF2B5EF4-FFF2-40B4-BE49-F238E27FC236}">
                <a16:creationId xmlns:a16="http://schemas.microsoft.com/office/drawing/2014/main" id="{9E4B305E-0A3B-B7E9-C25B-78E97E1A5A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4" name="Picture 3">
            <a:extLst>
              <a:ext uri="{FF2B5EF4-FFF2-40B4-BE49-F238E27FC236}">
                <a16:creationId xmlns:a16="http://schemas.microsoft.com/office/drawing/2014/main" id="{F5EA9F57-C9B7-2596-5A11-59532B4B3B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8812186" y="6619842"/>
            <a:ext cx="2886478" cy="238158"/>
          </a:xfrm>
          <a:prstGeom prst="rect">
            <a:avLst/>
          </a:prstGeom>
        </p:spPr>
      </p:pic>
    </p:spTree>
    <p:extLst>
      <p:ext uri="{BB962C8B-B14F-4D97-AF65-F5344CB8AC3E}">
        <p14:creationId xmlns:p14="http://schemas.microsoft.com/office/powerpoint/2010/main" val="376034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5000" t="-22000" r="-54000" b="-1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4A842-E191-81B1-3033-96150F505A2E}"/>
              </a:ext>
            </a:extLst>
          </p:cNvPr>
          <p:cNvSpPr txBox="1"/>
          <p:nvPr/>
        </p:nvSpPr>
        <p:spPr>
          <a:xfrm>
            <a:off x="688155" y="1297647"/>
            <a:ext cx="5750352" cy="5247590"/>
          </a:xfrm>
          <a:prstGeom prst="rect">
            <a:avLst/>
          </a:prstGeom>
          <a:noFill/>
        </p:spPr>
        <p:txBody>
          <a:bodyPr wrap="square" rtlCol="0">
            <a:spAutoFit/>
          </a:bodyPr>
          <a:lstStyle/>
          <a:p>
            <a:r>
              <a:rPr lang="en-US" b="1" dirty="0">
                <a:solidFill>
                  <a:schemeClr val="accent1"/>
                </a:solidFill>
              </a:rPr>
              <a:t>Pro</a:t>
            </a:r>
            <a:r>
              <a:rPr lang="en-US" b="1" dirty="0">
                <a:solidFill>
                  <a:srgbClr val="C00000"/>
                </a:solidFill>
              </a:rPr>
              <a:t>po</a:t>
            </a:r>
            <a:r>
              <a:rPr lang="en-US" b="1" dirty="0">
                <a:solidFill>
                  <a:srgbClr val="FFC000"/>
                </a:solidFill>
              </a:rPr>
              <a:t>sed</a:t>
            </a:r>
            <a:r>
              <a:rPr lang="en-US" b="1" dirty="0"/>
              <a:t> </a:t>
            </a:r>
            <a:r>
              <a:rPr lang="en-US" b="1" dirty="0">
                <a:solidFill>
                  <a:srgbClr val="00B050"/>
                </a:solidFill>
              </a:rPr>
              <a:t>Sy</a:t>
            </a:r>
            <a:r>
              <a:rPr lang="en-US" b="1" dirty="0">
                <a:solidFill>
                  <a:srgbClr val="0070C0"/>
                </a:solidFill>
              </a:rPr>
              <a:t>st</a:t>
            </a:r>
            <a:r>
              <a:rPr lang="en-US" b="1" dirty="0">
                <a:solidFill>
                  <a:srgbClr val="C00000"/>
                </a:solidFill>
              </a:rPr>
              <a:t>em</a:t>
            </a:r>
            <a:r>
              <a:rPr lang="en-US" b="1" dirty="0"/>
              <a:t> :</a:t>
            </a:r>
          </a:p>
          <a:p>
            <a:endParaRPr lang="en-US" b="1" dirty="0"/>
          </a:p>
          <a:p>
            <a:pPr marL="285750" indent="-285750" algn="just">
              <a:spcAft>
                <a:spcPts val="1000"/>
              </a:spcAft>
              <a:buClr>
                <a:schemeClr val="accent5">
                  <a:lumMod val="75000"/>
                </a:schemeClr>
              </a:buClr>
              <a:buSzPct val="120000"/>
              <a:buFont typeface="Arial" panose="020B0604020202020204" pitchFamily="34" charset="0"/>
              <a:buChar char="•"/>
            </a:pPr>
            <a:r>
              <a:rPr lang="en-IN" sz="1600" dirty="0">
                <a:solidFill>
                  <a:schemeClr val="tx1"/>
                </a:solidFill>
                <a:effectLst/>
                <a:latin typeface="Calibri" panose="020F0502020204030204" pitchFamily="34" charset="0"/>
                <a:ea typeface="Calibri" panose="020F0502020204030204" pitchFamily="34" charset="0"/>
                <a:cs typeface="Gautami" panose="020B0502040204020203" pitchFamily="34" charset="0"/>
              </a:rPr>
              <a:t>To overcome from this problem author of this project extracting LAG data from dataset and then assigning weight to target variable by using alpha values as 0.5 and products which are recent or high in demand will have high weight values. </a:t>
            </a:r>
          </a:p>
          <a:p>
            <a:pPr marL="285750" indent="-285750" algn="just">
              <a:spcAft>
                <a:spcPts val="1000"/>
              </a:spcAft>
              <a:buClr>
                <a:schemeClr val="accent5">
                  <a:lumMod val="75000"/>
                </a:schemeClr>
              </a:buClr>
              <a:buSzPct val="120000"/>
              <a:buFont typeface="Arial" panose="020B0604020202020204" pitchFamily="34" charset="0"/>
              <a:buChar char="•"/>
            </a:pPr>
            <a:r>
              <a:rPr lang="en-IN" sz="1600" dirty="0">
                <a:solidFill>
                  <a:schemeClr val="tx1"/>
                </a:solidFill>
                <a:effectLst/>
                <a:latin typeface="Calibri" panose="020F0502020204030204" pitchFamily="34" charset="0"/>
                <a:ea typeface="Calibri" panose="020F0502020204030204" pitchFamily="34" charset="0"/>
                <a:cs typeface="Gautami" panose="020B0502040204020203" pitchFamily="34" charset="0"/>
              </a:rPr>
              <a:t>Time series data is extracted from entire dataset for 10 week periods and then forecasting will happen for next 10 weeks. Extracted lag data will get trained with various ML and DL algorithms such as Random Forest, Gradient Boosting, XGBOOST, CATBOOST, LIGHT GBM, LSTM and BI-LSTM.</a:t>
            </a:r>
          </a:p>
          <a:p>
            <a:pPr marL="285750" indent="-285750" algn="just">
              <a:spcAft>
                <a:spcPts val="1000"/>
              </a:spcAft>
              <a:buClr>
                <a:schemeClr val="accent5">
                  <a:lumMod val="75000"/>
                </a:schemeClr>
              </a:buClr>
              <a:buSzPct val="120000"/>
              <a:buFont typeface="Arial" panose="020B0604020202020204" pitchFamily="34" charset="0"/>
              <a:buChar char="•"/>
            </a:pPr>
            <a:r>
              <a:rPr lang="en-IN" sz="1600" dirty="0">
                <a:solidFill>
                  <a:schemeClr val="tx1"/>
                </a:solidFill>
                <a:effectLst/>
                <a:latin typeface="Calibri" panose="020F0502020204030204" pitchFamily="34" charset="0"/>
                <a:ea typeface="Calibri" panose="020F0502020204030204" pitchFamily="34" charset="0"/>
                <a:cs typeface="Gautami" panose="020B0502040204020203" pitchFamily="34" charset="0"/>
              </a:rPr>
              <a:t> Each algorithm performance is evaluated in terms of RMSE (root mean square error), MAE (mean absolute error), MAPE (mean absolute percentage error) and RMSLE. All this metrics refers to difference between original values and predicted values so the lower the difference the better is the algorithm. Among all algorithms LSTM is giving less MAE and RMSE error rate. </a:t>
            </a:r>
          </a:p>
          <a:p>
            <a:endParaRPr lang="en-IN" b="1" dirty="0"/>
          </a:p>
        </p:txBody>
      </p:sp>
      <p:pic>
        <p:nvPicPr>
          <p:cNvPr id="3" name="Picture 2">
            <a:extLst>
              <a:ext uri="{FF2B5EF4-FFF2-40B4-BE49-F238E27FC236}">
                <a16:creationId xmlns:a16="http://schemas.microsoft.com/office/drawing/2014/main" id="{D8936628-167A-BDE0-47AF-1307BC40E1C3}"/>
              </a:ext>
            </a:extLst>
          </p:cNvPr>
          <p:cNvPicPr>
            <a:picLocks noChangeAspect="1"/>
          </p:cNvPicPr>
          <p:nvPr/>
        </p:nvPicPr>
        <p:blipFill>
          <a:blip r:embed="rId4"/>
          <a:stretch>
            <a:fillRect/>
          </a:stretch>
        </p:blipFill>
        <p:spPr>
          <a:xfrm>
            <a:off x="11152857" y="0"/>
            <a:ext cx="1039143" cy="943897"/>
          </a:xfrm>
          <a:prstGeom prst="rect">
            <a:avLst/>
          </a:prstGeom>
        </p:spPr>
      </p:pic>
      <p:pic>
        <p:nvPicPr>
          <p:cNvPr id="4" name="Picture 3">
            <a:extLst>
              <a:ext uri="{FF2B5EF4-FFF2-40B4-BE49-F238E27FC236}">
                <a16:creationId xmlns:a16="http://schemas.microsoft.com/office/drawing/2014/main" id="{6C63BF53-CA8F-91BF-388E-3F167A9852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58" y="0"/>
            <a:ext cx="2886478" cy="238158"/>
          </a:xfrm>
          <a:prstGeom prst="rect">
            <a:avLst/>
          </a:prstGeom>
        </p:spPr>
      </p:pic>
      <p:pic>
        <p:nvPicPr>
          <p:cNvPr id="5" name="Picture 4">
            <a:extLst>
              <a:ext uri="{FF2B5EF4-FFF2-40B4-BE49-F238E27FC236}">
                <a16:creationId xmlns:a16="http://schemas.microsoft.com/office/drawing/2014/main" id="{8690D8A7-9B6A-A4C6-DF2C-5036EB7AE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8785950" y="6619842"/>
            <a:ext cx="2886478" cy="238158"/>
          </a:xfrm>
          <a:prstGeom prst="rect">
            <a:avLst/>
          </a:prstGeom>
        </p:spPr>
      </p:pic>
    </p:spTree>
    <p:extLst>
      <p:ext uri="{BB962C8B-B14F-4D97-AF65-F5344CB8AC3E}">
        <p14:creationId xmlns:p14="http://schemas.microsoft.com/office/powerpoint/2010/main" val="206113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697</TotalTime>
  <Words>1386</Words>
  <Application>Microsoft Office PowerPoint</Application>
  <PresentationFormat>Widescreen</PresentationFormat>
  <Paragraphs>156</Paragraphs>
  <Slides>40</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prasad</dc:creator>
  <cp:lastModifiedBy>sai prasad</cp:lastModifiedBy>
  <cp:revision>6</cp:revision>
  <dcterms:created xsi:type="dcterms:W3CDTF">2024-04-15T13:46:59Z</dcterms:created>
  <dcterms:modified xsi:type="dcterms:W3CDTF">2024-05-19T03:51:50Z</dcterms:modified>
</cp:coreProperties>
</file>